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12"/>
  </p:notesMasterIdLst>
  <p:sldIdLst>
    <p:sldId id="257" r:id="rId3"/>
    <p:sldId id="264" r:id="rId4"/>
    <p:sldId id="273" r:id="rId5"/>
    <p:sldId id="274" r:id="rId6"/>
    <p:sldId id="272" r:id="rId7"/>
    <p:sldId id="275" r:id="rId8"/>
    <p:sldId id="276" r:id="rId9"/>
    <p:sldId id="277" r:id="rId10"/>
    <p:sldId id="278" r:id="rId11"/>
  </p:sldIdLst>
  <p:sldSz cx="9144000" cy="5143500" type="screen16x9"/>
  <p:notesSz cx="6858000" cy="9144000"/>
  <p:embeddedFontLst>
    <p:embeddedFont>
      <p:font typeface="Dosis" panose="020B0604020202020204" charset="0"/>
      <p:regular r:id="rId13"/>
      <p:bold r:id="rId14"/>
    </p:embeddedFont>
    <p:embeddedFont>
      <p:font typeface="Roboto" panose="020B0604020202020204" charset="0"/>
      <p:regular r:id="rId15"/>
      <p:bold r:id="rId16"/>
      <p:italic r:id="rId17"/>
      <p:boldItalic r:id="rId18"/>
    </p:embeddedFont>
    <p:embeddedFont>
      <p:font typeface="Roboto Black" panose="020B0604020202020204" charset="0"/>
      <p:bold r:id="rId19"/>
      <p:boldItalic r:id="rId20"/>
    </p:embeddedFont>
    <p:embeddedFont>
      <p:font typeface="Roboto Thin"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08" d="100"/>
          <a:sy n="108" d="100"/>
        </p:scale>
        <p:origin x="57" y="53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8638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75493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28188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21893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7675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07059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05609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dirty="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dirty="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dirty="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dirty="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dirty="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dirty="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dirty="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dirty="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dirty="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dirty="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dirty="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dirty="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dirty="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dirty="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dirty="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dirty="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dirty="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dirty="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dirty="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dirty="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dirty="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dirty="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dirty="0">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dirty="0">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dirty="0">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dirty="0">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dirty="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dirty="0">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dirty="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dirty="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dirty="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dirty="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dirty="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dirty="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dirty="0">
              <a:solidFill>
                <a:schemeClr val="lt1"/>
              </a:solidFill>
              <a:latin typeface="Dosis"/>
              <a:ea typeface="Dosis"/>
              <a:cs typeface="Dosis"/>
              <a:sym typeface="Dosis"/>
            </a:endParaRPr>
          </a:p>
          <a:p>
            <a:pPr marL="0" lvl="0" indent="0" algn="ctr" rtl="0">
              <a:spcBef>
                <a:spcPts val="0"/>
              </a:spcBef>
              <a:spcAft>
                <a:spcPts val="0"/>
              </a:spcAft>
              <a:buNone/>
            </a:pPr>
            <a:endParaRPr sz="3600" dirty="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dirty="0">
              <a:solidFill>
                <a:srgbClr val="BCBEC0"/>
              </a:solidFill>
              <a:latin typeface="Dosis"/>
              <a:ea typeface="Dosis"/>
              <a:cs typeface="Dosis"/>
              <a:sym typeface="Dosis"/>
            </a:endParaRPr>
          </a:p>
          <a:p>
            <a:pPr marL="0" lvl="0" indent="0" algn="ctr" rtl="0">
              <a:spcBef>
                <a:spcPts val="0"/>
              </a:spcBef>
              <a:spcAft>
                <a:spcPts val="0"/>
              </a:spcAft>
              <a:buNone/>
            </a:pPr>
            <a:endParaRPr sz="1600" dirty="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dirty="0">
              <a:solidFill>
                <a:schemeClr val="lt1"/>
              </a:solidFill>
              <a:latin typeface="Dosis"/>
              <a:ea typeface="Dosis"/>
              <a:cs typeface="Dosis"/>
              <a:sym typeface="Dosis"/>
            </a:endParaRPr>
          </a:p>
          <a:p>
            <a:pPr marL="0" lvl="0" indent="0" algn="ctr" rtl="0">
              <a:spcBef>
                <a:spcPts val="0"/>
              </a:spcBef>
              <a:spcAft>
                <a:spcPts val="0"/>
              </a:spcAft>
              <a:buNone/>
            </a:pPr>
            <a:endParaRPr sz="3600" dirty="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dirty="0">
              <a:solidFill>
                <a:srgbClr val="BCBEC0"/>
              </a:solidFill>
              <a:latin typeface="Dosis"/>
              <a:ea typeface="Dosis"/>
              <a:cs typeface="Dosis"/>
              <a:sym typeface="Dosis"/>
            </a:endParaRPr>
          </a:p>
          <a:p>
            <a:pPr marL="0" lvl="0" indent="0" algn="ctr" rtl="0">
              <a:spcBef>
                <a:spcPts val="0"/>
              </a:spcBef>
              <a:spcAft>
                <a:spcPts val="0"/>
              </a:spcAft>
              <a:buNone/>
            </a:pPr>
            <a:endParaRPr sz="1600" dirty="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dirty="0">
              <a:solidFill>
                <a:srgbClr val="BCBEC0"/>
              </a:solidFill>
              <a:latin typeface="Dosis"/>
              <a:ea typeface="Dosis"/>
              <a:cs typeface="Dosis"/>
              <a:sym typeface="Dosis"/>
            </a:endParaRPr>
          </a:p>
          <a:p>
            <a:pPr marL="0" lvl="0" indent="0" rtl="0">
              <a:spcBef>
                <a:spcPts val="0"/>
              </a:spcBef>
              <a:spcAft>
                <a:spcPts val="0"/>
              </a:spcAft>
              <a:buNone/>
            </a:pPr>
            <a:endParaRPr sz="1800" dirty="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dirty="0">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dirty="0">
              <a:solidFill>
                <a:schemeClr val="lt1"/>
              </a:solidFill>
              <a:latin typeface="Dosis"/>
              <a:ea typeface="Dosis"/>
              <a:cs typeface="Dosis"/>
              <a:sym typeface="Dosis"/>
            </a:endParaRPr>
          </a:p>
          <a:p>
            <a:pPr marL="0" lvl="0" indent="0" rtl="0">
              <a:spcBef>
                <a:spcPts val="0"/>
              </a:spcBef>
              <a:spcAft>
                <a:spcPts val="0"/>
              </a:spcAft>
              <a:buNone/>
            </a:pPr>
            <a:endParaRPr sz="1800" dirty="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dirty="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dirty="0">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dirty="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dirty="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dirty="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dirty="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dirty="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dirty="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dirty="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dirty="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dirty="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dirty="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dirty="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dirty="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dirty="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dirty="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dirty="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dirty="0">
              <a:solidFill>
                <a:srgbClr val="B7B7B7"/>
              </a:solidFill>
              <a:latin typeface="Dosis"/>
              <a:ea typeface="Dosis"/>
              <a:cs typeface="Dosis"/>
              <a:sym typeface="Dosis"/>
            </a:endParaRPr>
          </a:p>
          <a:p>
            <a:pPr marL="0" lvl="0" indent="0" rtl="0">
              <a:spcBef>
                <a:spcPts val="0"/>
              </a:spcBef>
              <a:spcAft>
                <a:spcPts val="0"/>
              </a:spcAft>
              <a:buNone/>
            </a:pPr>
            <a:endParaRPr sz="900" dirty="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dirty="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dirty="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dirty="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dirty="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dirty="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dirty="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dirty="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dirty="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dirty="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dirty="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dirty="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dirty="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dirty="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CoolTShirts Capstone</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Dhruv Vakharia</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May 2019</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162366"/>
            <a:ext cx="8520600" cy="837600"/>
          </a:xfrm>
          <a:prstGeom prst="rect">
            <a:avLst/>
          </a:prstGeom>
          <a:noFill/>
          <a:ln>
            <a:noFill/>
          </a:ln>
        </p:spPr>
        <p:txBody>
          <a:bodyPr spcFirstLastPara="1" wrap="square" lIns="91425" tIns="91425" rIns="91425" bIns="91425" anchor="b" anchorCtr="0">
            <a:noAutofit/>
          </a:bodyPr>
          <a:lstStyle/>
          <a:p>
            <a:pPr lvl="0"/>
            <a:r>
              <a:rPr lang="en" sz="1600" b="1" dirty="0">
                <a:solidFill>
                  <a:srgbClr val="295269"/>
                </a:solidFill>
                <a:latin typeface="Roboto"/>
                <a:ea typeface="Roboto"/>
                <a:cs typeface="Roboto"/>
                <a:sym typeface="Roboto"/>
              </a:rPr>
              <a:t>1.1 </a:t>
            </a:r>
            <a:r>
              <a:rPr lang="en-US" sz="1600" b="1" dirty="0">
                <a:solidFill>
                  <a:srgbClr val="295269"/>
                </a:solidFill>
                <a:latin typeface="Roboto"/>
                <a:ea typeface="Roboto"/>
                <a:sym typeface="Roboto"/>
              </a:rPr>
              <a:t>H</a:t>
            </a:r>
            <a:r>
              <a:rPr lang="en-US" sz="1600" b="1" dirty="0">
                <a:solidFill>
                  <a:srgbClr val="295269"/>
                </a:solidFill>
                <a:latin typeface="Roboto"/>
                <a:ea typeface="Roboto"/>
              </a:rPr>
              <a:t>ow many campaigns and sources does CoolTShirts use and how are they related?</a:t>
            </a:r>
            <a:r>
              <a:rPr lang="en-US" sz="1050" dirty="0"/>
              <a:t> </a:t>
            </a:r>
            <a:endParaRPr sz="1600" b="1" dirty="0">
              <a:solidFill>
                <a:srgbClr val="295269"/>
              </a:solidFill>
              <a:latin typeface="Roboto"/>
              <a:ea typeface="Roboto"/>
              <a:cs typeface="Roboto"/>
              <a:sym typeface="Roboto"/>
            </a:endParaRPr>
          </a:p>
        </p:txBody>
      </p:sp>
      <p:sp>
        <p:nvSpPr>
          <p:cNvPr id="316" name="Shape 316"/>
          <p:cNvSpPr txBox="1"/>
          <p:nvPr/>
        </p:nvSpPr>
        <p:spPr>
          <a:xfrm>
            <a:off x="270740" y="768421"/>
            <a:ext cx="8520600" cy="69815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lvl="0" indent="-304800">
              <a:lnSpc>
                <a:spcPct val="115000"/>
              </a:lnSpc>
              <a:buSzPts val="1200"/>
              <a:buFont typeface="Roboto"/>
              <a:buChar char="●"/>
            </a:pPr>
            <a:r>
              <a:rPr lang="en-US" sz="1050" dirty="0">
                <a:latin typeface="Roboto"/>
                <a:ea typeface="Roboto"/>
                <a:cs typeface="Roboto"/>
                <a:sym typeface="Roboto"/>
              </a:rPr>
              <a:t>Campaigns: are used to identify specific ads or email blasts</a:t>
            </a:r>
          </a:p>
          <a:p>
            <a:pPr marL="457200" lvl="0" indent="-304800">
              <a:lnSpc>
                <a:spcPct val="115000"/>
              </a:lnSpc>
              <a:buSzPts val="1200"/>
              <a:buFont typeface="Roboto"/>
              <a:buChar char="●"/>
            </a:pPr>
            <a:r>
              <a:rPr lang="en-US" sz="1050" dirty="0">
                <a:latin typeface="Roboto"/>
                <a:ea typeface="Roboto"/>
                <a:cs typeface="Roboto"/>
                <a:sym typeface="Roboto"/>
              </a:rPr>
              <a:t>Sources: are use to identify which site sent the traffic</a:t>
            </a:r>
          </a:p>
          <a:p>
            <a:pPr marL="457200" lvl="0" indent="-304800">
              <a:lnSpc>
                <a:spcPct val="115000"/>
              </a:lnSpc>
              <a:buSzPts val="1200"/>
              <a:buFont typeface="Roboto"/>
              <a:buChar char="●"/>
            </a:pPr>
            <a:r>
              <a:rPr lang="en-US" sz="1050" dirty="0">
                <a:latin typeface="Roboto"/>
                <a:ea typeface="Roboto"/>
                <a:cs typeface="Roboto"/>
                <a:sym typeface="Roboto"/>
              </a:rPr>
              <a:t>The relationship between Campaigns and Sources is shown below (third query)</a:t>
            </a:r>
          </a:p>
        </p:txBody>
      </p:sp>
      <p:graphicFrame>
        <p:nvGraphicFramePr>
          <p:cNvPr id="317" name="Shape 317"/>
          <p:cNvGraphicFramePr/>
          <p:nvPr>
            <p:extLst>
              <p:ext uri="{D42A27DB-BD31-4B8C-83A1-F6EECF244321}">
                <p14:modId xmlns:p14="http://schemas.microsoft.com/office/powerpoint/2010/main" val="1579820878"/>
              </p:ext>
            </p:extLst>
          </p:nvPr>
        </p:nvGraphicFramePr>
        <p:xfrm>
          <a:off x="270741" y="1512405"/>
          <a:ext cx="8520599" cy="3532120"/>
        </p:xfrm>
        <a:graphic>
          <a:graphicData uri="http://schemas.openxmlformats.org/drawingml/2006/table">
            <a:tbl>
              <a:tblPr>
                <a:noFill/>
                <a:tableStyleId>{8628B589-4659-4227-9C68-565DD4A46BFE}</a:tableStyleId>
              </a:tblPr>
              <a:tblGrid>
                <a:gridCol w="2648594">
                  <a:extLst>
                    <a:ext uri="{9D8B030D-6E8A-4147-A177-3AD203B41FA5}">
                      <a16:colId xmlns:a16="http://schemas.microsoft.com/office/drawing/2014/main" val="20000"/>
                    </a:ext>
                  </a:extLst>
                </a:gridCol>
                <a:gridCol w="2721675">
                  <a:extLst>
                    <a:ext uri="{9D8B030D-6E8A-4147-A177-3AD203B41FA5}">
                      <a16:colId xmlns:a16="http://schemas.microsoft.com/office/drawing/2014/main" val="20001"/>
                    </a:ext>
                  </a:extLst>
                </a:gridCol>
                <a:gridCol w="3150330">
                  <a:extLst>
                    <a:ext uri="{9D8B030D-6E8A-4147-A177-3AD203B41FA5}">
                      <a16:colId xmlns:a16="http://schemas.microsoft.com/office/drawing/2014/main" val="20002"/>
                    </a:ext>
                  </a:extLst>
                </a:gridCol>
              </a:tblGrid>
              <a:tr h="407950">
                <a:tc>
                  <a:txBody>
                    <a:bodyPr/>
                    <a:lstStyle/>
                    <a:p>
                      <a:pPr marL="0" lvl="0" indent="0"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SQL</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OUTPUT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1000" b="0" i="0" u="none" strike="noStrike" cap="none" dirty="0">
                          <a:solidFill>
                            <a:srgbClr val="000000"/>
                          </a:solidFill>
                          <a:effectLst/>
                          <a:latin typeface="Arial"/>
                          <a:ea typeface="Arial"/>
                          <a:cs typeface="Arial"/>
                          <a:sym typeface="Arial"/>
                        </a:rPr>
                        <a:t>Number of distinct campaigns</a:t>
                      </a:r>
                    </a:p>
                    <a:p>
                      <a:pPr marL="0" lvl="0" indent="0" rtl="0">
                        <a:spcBef>
                          <a:spcPts val="0"/>
                        </a:spcBef>
                        <a:spcAft>
                          <a:spcPts val="0"/>
                        </a:spcAft>
                        <a:buNone/>
                      </a:pPr>
                      <a:r>
                        <a:rPr lang="en-US" sz="1000" b="0" i="0" u="none" strike="noStrike" cap="none" dirty="0">
                          <a:solidFill>
                            <a:srgbClr val="000000"/>
                          </a:solidFill>
                          <a:effectLst/>
                          <a:latin typeface="Arial"/>
                          <a:cs typeface="Arial"/>
                          <a:sym typeface="Arial"/>
                        </a:rPr>
                        <a:t>(</a:t>
                      </a:r>
                      <a:r>
                        <a:rPr lang="en-US" sz="800" dirty="0">
                          <a:latin typeface="Roboto"/>
                          <a:ea typeface="Roboto"/>
                          <a:cs typeface="Roboto"/>
                          <a:sym typeface="Roboto"/>
                        </a:rPr>
                        <a:t>defined as</a:t>
                      </a:r>
                      <a:r>
                        <a:rPr lang="en-US" sz="800" i="1" dirty="0">
                          <a:latin typeface="Roboto"/>
                          <a:ea typeface="Roboto"/>
                          <a:cs typeface="Roboto"/>
                          <a:sym typeface="Roboto"/>
                        </a:rPr>
                        <a:t> utm_campaign</a:t>
                      </a:r>
                      <a:r>
                        <a:rPr lang="en-US" sz="800" dirty="0">
                          <a:latin typeface="Roboto"/>
                          <a:ea typeface="Roboto"/>
                          <a:cs typeface="Roboto"/>
                          <a:sym typeface="Roboto"/>
                        </a:rPr>
                        <a:t> in the </a:t>
                      </a:r>
                      <a:r>
                        <a:rPr lang="en-US" sz="800" i="1" dirty="0">
                          <a:latin typeface="Roboto"/>
                          <a:ea typeface="Roboto"/>
                          <a:cs typeface="Roboto"/>
                          <a:sym typeface="Roboto"/>
                        </a:rPr>
                        <a:t>page_visits</a:t>
                      </a:r>
                      <a:r>
                        <a:rPr lang="en-US" sz="800" dirty="0">
                          <a:latin typeface="Roboto"/>
                          <a:ea typeface="Roboto"/>
                          <a:cs typeface="Roboto"/>
                          <a:sym typeface="Roboto"/>
                        </a:rPr>
                        <a:t> database)</a:t>
                      </a:r>
                      <a:endParaRPr lang="en-US" sz="400" dirty="0"/>
                    </a:p>
                  </a:txBody>
                  <a:tcPr marL="91425" marR="91425" marT="91425" marB="91425"/>
                </a:tc>
                <a:tc>
                  <a:txBody>
                    <a:bodyPr/>
                    <a:lstStyle/>
                    <a:p>
                      <a:pPr marL="0" lvl="0" indent="0" rtl="0">
                        <a:spcBef>
                          <a:spcPts val="0"/>
                        </a:spcBef>
                        <a:spcAft>
                          <a:spcPts val="0"/>
                        </a:spcAft>
                        <a:buNone/>
                      </a:pPr>
                      <a:r>
                        <a:rPr lang="en-US" sz="900" dirty="0"/>
                        <a:t>SELECT COUNT(DISTINCT utm_campaign)</a:t>
                      </a:r>
                    </a:p>
                    <a:p>
                      <a:pPr marL="0" lvl="0" indent="0" rtl="0">
                        <a:spcBef>
                          <a:spcPts val="0"/>
                        </a:spcBef>
                        <a:spcAft>
                          <a:spcPts val="0"/>
                        </a:spcAft>
                        <a:buNone/>
                      </a:pPr>
                      <a:r>
                        <a:rPr lang="en-US" sz="900" dirty="0"/>
                        <a:t>FROM page_visits;</a:t>
                      </a:r>
                    </a:p>
                  </a:txBody>
                  <a:tcPr marL="91425" marR="91425" marT="91425" marB="91425"/>
                </a:tc>
                <a:tc>
                  <a:txBody>
                    <a:bodyPr/>
                    <a:lstStyle/>
                    <a:p>
                      <a:pPr algn="ctr"/>
                      <a:r>
                        <a:rPr lang="en-US" dirty="0">
                          <a:solidFill>
                            <a:srgbClr val="292929"/>
                          </a:solidFill>
                          <a:effectLst/>
                        </a:rPr>
                        <a:t>COUNT(DISTINCT utm_campaign)</a:t>
                      </a:r>
                    </a:p>
                    <a:p>
                      <a:pPr algn="ctr"/>
                      <a:r>
                        <a:rPr lang="en-US" dirty="0">
                          <a:solidFill>
                            <a:srgbClr val="292929"/>
                          </a:solidFill>
                          <a:effectLst/>
                        </a:rPr>
                        <a:t>8</a:t>
                      </a:r>
                    </a:p>
                  </a:txBody>
                  <a:tcPr anchor="ctr"/>
                </a:tc>
                <a:extLst>
                  <a:ext uri="{0D108BD9-81ED-4DB2-BD59-A6C34878D82A}">
                    <a16:rowId xmlns:a16="http://schemas.microsoft.com/office/drawing/2014/main" val="10001"/>
                  </a:ext>
                </a:extLst>
              </a:tr>
              <a:tr h="3283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Number of distinct sources (</a:t>
                      </a:r>
                      <a:r>
                        <a:rPr lang="en-US" sz="1000" dirty="0">
                          <a:latin typeface="Roboto"/>
                          <a:ea typeface="Roboto"/>
                          <a:cs typeface="Roboto"/>
                          <a:sym typeface="Roboto"/>
                        </a:rPr>
                        <a:t>defined as</a:t>
                      </a:r>
                      <a:r>
                        <a:rPr lang="en-US" sz="1000" i="1" dirty="0">
                          <a:latin typeface="Roboto"/>
                          <a:ea typeface="Roboto"/>
                          <a:cs typeface="Roboto"/>
                          <a:sym typeface="Roboto"/>
                        </a:rPr>
                        <a:t> utm_source</a:t>
                      </a:r>
                      <a:r>
                        <a:rPr lang="en-US" sz="1000" dirty="0">
                          <a:latin typeface="Roboto"/>
                          <a:ea typeface="Roboto"/>
                          <a:cs typeface="Roboto"/>
                          <a:sym typeface="Roboto"/>
                        </a:rPr>
                        <a:t> in the </a:t>
                      </a:r>
                      <a:r>
                        <a:rPr lang="en-US" sz="1000" i="1" dirty="0">
                          <a:latin typeface="Roboto"/>
                          <a:ea typeface="Roboto"/>
                          <a:cs typeface="Roboto"/>
                          <a:sym typeface="Roboto"/>
                        </a:rPr>
                        <a:t>page_visits</a:t>
                      </a:r>
                      <a:r>
                        <a:rPr lang="en-US" sz="1000" dirty="0">
                          <a:latin typeface="Roboto"/>
                          <a:ea typeface="Roboto"/>
                          <a:cs typeface="Roboto"/>
                          <a:sym typeface="Roboto"/>
                        </a:rPr>
                        <a:t> database</a:t>
                      </a:r>
                      <a:endParaRPr lang="en-US" sz="1000" dirty="0"/>
                    </a:p>
                  </a:txBody>
                  <a:tcPr marL="91425" marR="91425" marT="91425" marB="91425"/>
                </a:tc>
                <a:tc>
                  <a:txBody>
                    <a:bodyPr/>
                    <a:lstStyle/>
                    <a:p>
                      <a:pPr marL="0" lvl="0" indent="0" rtl="0">
                        <a:spcBef>
                          <a:spcPts val="0"/>
                        </a:spcBef>
                        <a:spcAft>
                          <a:spcPts val="0"/>
                        </a:spcAft>
                        <a:buNone/>
                      </a:pPr>
                      <a:r>
                        <a:rPr lang="en-US" sz="900" dirty="0"/>
                        <a:t>SELECT COUNT(DISTINCT utm_source)</a:t>
                      </a:r>
                    </a:p>
                    <a:p>
                      <a:pPr marL="0" lvl="0" indent="0" rtl="0">
                        <a:spcBef>
                          <a:spcPts val="0"/>
                        </a:spcBef>
                        <a:spcAft>
                          <a:spcPts val="0"/>
                        </a:spcAft>
                        <a:buNone/>
                      </a:pPr>
                      <a:r>
                        <a:rPr lang="en-US" sz="900" dirty="0"/>
                        <a:t>FROM page_visits;</a:t>
                      </a:r>
                    </a:p>
                    <a:p>
                      <a:pPr marL="0" lvl="0" indent="0" rtl="0">
                        <a:spcBef>
                          <a:spcPts val="0"/>
                        </a:spcBef>
                        <a:spcAft>
                          <a:spcPts val="0"/>
                        </a:spcAft>
                        <a:buNone/>
                      </a:pPr>
                      <a:endParaRPr sz="900" dirty="0"/>
                    </a:p>
                  </a:txBody>
                  <a:tcPr marL="91425" marR="91425" marT="91425" marB="91425"/>
                </a:tc>
                <a:tc>
                  <a:txBody>
                    <a:bodyPr/>
                    <a:lstStyle/>
                    <a:p>
                      <a:pPr algn="ctr"/>
                      <a:r>
                        <a:rPr lang="en-US" dirty="0">
                          <a:solidFill>
                            <a:srgbClr val="292929"/>
                          </a:solidFill>
                          <a:effectLst/>
                        </a:rPr>
                        <a:t>COUNT(DISTINCT utm_source)</a:t>
                      </a:r>
                    </a:p>
                    <a:p>
                      <a:pPr algn="ctr"/>
                      <a:r>
                        <a:rPr lang="en-US" dirty="0">
                          <a:solidFill>
                            <a:srgbClr val="292929"/>
                          </a:solidFill>
                          <a:effectLst/>
                        </a:rPr>
                        <a:t>6</a:t>
                      </a:r>
                    </a:p>
                  </a:txBody>
                  <a:tcPr anchor="ctr"/>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1000" dirty="0"/>
                        <a:t>How sources are related to campaigns</a:t>
                      </a:r>
                      <a:endParaRPr sz="1000" dirty="0"/>
                    </a:p>
                  </a:txBody>
                  <a:tcPr marL="91425" marR="91425" marT="91425" marB="91425"/>
                </a:tc>
                <a:tc>
                  <a:txBody>
                    <a:bodyPr/>
                    <a:lstStyle/>
                    <a:p>
                      <a:pPr marL="0" lvl="0" indent="0" rtl="0">
                        <a:spcBef>
                          <a:spcPts val="0"/>
                        </a:spcBef>
                        <a:spcAft>
                          <a:spcPts val="0"/>
                        </a:spcAft>
                        <a:buNone/>
                      </a:pPr>
                      <a:r>
                        <a:rPr lang="en-US" sz="900" dirty="0"/>
                        <a:t>SELECT DISTINCT utm_source, utm_campaign</a:t>
                      </a:r>
                    </a:p>
                    <a:p>
                      <a:pPr marL="0" lvl="0" indent="0" rtl="0">
                        <a:spcBef>
                          <a:spcPts val="0"/>
                        </a:spcBef>
                        <a:spcAft>
                          <a:spcPts val="0"/>
                        </a:spcAft>
                        <a:buNone/>
                      </a:pPr>
                      <a:r>
                        <a:rPr lang="en-US" sz="900" dirty="0"/>
                        <a:t>FROM page_visits;</a:t>
                      </a:r>
                    </a:p>
                    <a:p>
                      <a:pPr marL="0" lvl="0" indent="0" rtl="0">
                        <a:spcBef>
                          <a:spcPts val="0"/>
                        </a:spcBef>
                        <a:spcAft>
                          <a:spcPts val="0"/>
                        </a:spcAft>
                        <a:buNone/>
                      </a:pPr>
                      <a:endParaRPr sz="900" dirty="0"/>
                    </a:p>
                  </a:txBody>
                  <a:tcPr marL="91425" marR="91425" marT="91425" marB="91425"/>
                </a:tc>
                <a:tc>
                  <a:txBody>
                    <a:bodyPr/>
                    <a:lstStyle/>
                    <a:p>
                      <a:pPr algn="ctr"/>
                      <a:endParaRPr lang="en-US" dirty="0">
                        <a:solidFill>
                          <a:srgbClr val="525252"/>
                        </a:solidFill>
                        <a:effectLst/>
                      </a:endParaRPr>
                    </a:p>
                    <a:p>
                      <a:pPr algn="ctr"/>
                      <a:endParaRPr lang="en-US" dirty="0">
                        <a:solidFill>
                          <a:srgbClr val="525252"/>
                        </a:solidFill>
                        <a:effectLst/>
                      </a:endParaRPr>
                    </a:p>
                    <a:p>
                      <a:pPr algn="ctr"/>
                      <a:endParaRPr lang="en-US" dirty="0">
                        <a:solidFill>
                          <a:srgbClr val="525252"/>
                        </a:solidFill>
                        <a:effectLst/>
                      </a:endParaRPr>
                    </a:p>
                    <a:p>
                      <a:pPr algn="ctr"/>
                      <a:endParaRPr lang="en-US" dirty="0">
                        <a:solidFill>
                          <a:srgbClr val="525252"/>
                        </a:solidFill>
                        <a:effectLst/>
                      </a:endParaRPr>
                    </a:p>
                    <a:p>
                      <a:pPr algn="ctr"/>
                      <a:endParaRPr lang="en-US" dirty="0">
                        <a:solidFill>
                          <a:srgbClr val="525252"/>
                        </a:solidFill>
                        <a:effectLst/>
                      </a:endParaRPr>
                    </a:p>
                    <a:p>
                      <a:pPr algn="ctr"/>
                      <a:endParaRPr lang="en-US" dirty="0">
                        <a:solidFill>
                          <a:srgbClr val="525252"/>
                        </a:solidFill>
                        <a:effectLst/>
                      </a:endParaRPr>
                    </a:p>
                    <a:p>
                      <a:pPr algn="ctr"/>
                      <a:endParaRPr lang="en-US" dirty="0">
                        <a:solidFill>
                          <a:srgbClr val="525252"/>
                        </a:solidFill>
                        <a:effectLst/>
                      </a:endParaRPr>
                    </a:p>
                    <a:p>
                      <a:pPr algn="ctr"/>
                      <a:endParaRPr lang="en-US" dirty="0">
                        <a:solidFill>
                          <a:srgbClr val="525252"/>
                        </a:solidFill>
                        <a:effectLst/>
                      </a:endParaRPr>
                    </a:p>
                    <a:p>
                      <a:pPr algn="ctr"/>
                      <a:endParaRPr lang="en-US" dirty="0">
                        <a:solidFill>
                          <a:srgbClr val="525252"/>
                        </a:solidFill>
                        <a:effectLst/>
                      </a:endParaRPr>
                    </a:p>
                  </a:txBody>
                  <a:tcPr anchor="ctr"/>
                </a:tc>
                <a:extLst>
                  <a:ext uri="{0D108BD9-81ED-4DB2-BD59-A6C34878D82A}">
                    <a16:rowId xmlns:a16="http://schemas.microsoft.com/office/drawing/2014/main" val="10003"/>
                  </a:ext>
                </a:extLst>
              </a:tr>
            </a:tbl>
          </a:graphicData>
        </a:graphic>
      </p:graphicFrame>
      <p:pic>
        <p:nvPicPr>
          <p:cNvPr id="2" name="Picture 1">
            <a:extLst>
              <a:ext uri="{FF2B5EF4-FFF2-40B4-BE49-F238E27FC236}">
                <a16:creationId xmlns:a16="http://schemas.microsoft.com/office/drawing/2014/main" id="{C699E0EB-32B5-4BCE-862C-D8E3A956B988}"/>
              </a:ext>
            </a:extLst>
          </p:cNvPr>
          <p:cNvPicPr>
            <a:picLocks noChangeAspect="1"/>
          </p:cNvPicPr>
          <p:nvPr/>
        </p:nvPicPr>
        <p:blipFill>
          <a:blip r:embed="rId3"/>
          <a:stretch>
            <a:fillRect/>
          </a:stretch>
        </p:blipFill>
        <p:spPr>
          <a:xfrm>
            <a:off x="6056245" y="3055812"/>
            <a:ext cx="1700696" cy="2034544"/>
          </a:xfrm>
          <a:prstGeom prst="rect">
            <a:avLst/>
          </a:prstGeom>
        </p:spPr>
      </p:pic>
    </p:spTree>
    <p:extLst>
      <p:ext uri="{BB962C8B-B14F-4D97-AF65-F5344CB8AC3E}">
        <p14:creationId xmlns:p14="http://schemas.microsoft.com/office/powerpoint/2010/main" val="417965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SQL Query</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DISTINCT page_name</a:t>
            </a:r>
          </a:p>
          <a:p>
            <a:pPr lvl="0">
              <a:buClr>
                <a:schemeClr val="dk1"/>
              </a:buClr>
              <a:buSzPts val="1100"/>
            </a:pPr>
            <a:r>
              <a:rPr lang="en-US" sz="900" dirty="0">
                <a:latin typeface="Courier New"/>
                <a:ea typeface="Courier New"/>
                <a:cs typeface="Courier New"/>
                <a:sym typeface="Courier New"/>
              </a:rPr>
              <a:t>FROM page_visits;</a:t>
            </a:r>
            <a:endParaRPr sz="900" dirty="0">
              <a:latin typeface="Courier New"/>
              <a:ea typeface="Courier New"/>
              <a:cs typeface="Courier New"/>
              <a:sym typeface="Courier New"/>
            </a:endParaRPr>
          </a:p>
        </p:txBody>
      </p:sp>
      <p:sp>
        <p:nvSpPr>
          <p:cNvPr id="324" name="Shape 324"/>
          <p:cNvSpPr txBox="1"/>
          <p:nvPr/>
        </p:nvSpPr>
        <p:spPr>
          <a:xfrm>
            <a:off x="177975" y="830264"/>
            <a:ext cx="4920900" cy="97203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There are 4 distinct page types that users visit.  These are defined by the below l</a:t>
            </a:r>
            <a:r>
              <a:rPr lang="en-US" sz="1200" dirty="0">
                <a:latin typeface="Roboto"/>
                <a:ea typeface="Roboto"/>
                <a:sym typeface="Roboto"/>
              </a:rPr>
              <a:t>isted t</a:t>
            </a:r>
            <a:r>
              <a:rPr lang="en-US" sz="1200" dirty="0">
                <a:latin typeface="Roboto"/>
                <a:ea typeface="Roboto"/>
              </a:rPr>
              <a:t>itles of the section of the page(s) that was visited by a user</a:t>
            </a:r>
            <a:endParaRPr sz="1200" dirty="0">
              <a:latin typeface="Roboto"/>
              <a:ea typeface="Roboto"/>
              <a:sym typeface="Roboto"/>
            </a:endParaRPr>
          </a:p>
        </p:txBody>
      </p:sp>
      <p:graphicFrame>
        <p:nvGraphicFramePr>
          <p:cNvPr id="325" name="Shape 325"/>
          <p:cNvGraphicFramePr/>
          <p:nvPr>
            <p:extLst>
              <p:ext uri="{D42A27DB-BD31-4B8C-83A1-F6EECF244321}">
                <p14:modId xmlns:p14="http://schemas.microsoft.com/office/powerpoint/2010/main" val="3977823267"/>
              </p:ext>
            </p:extLst>
          </p:nvPr>
        </p:nvGraphicFramePr>
        <p:xfrm>
          <a:off x="1026115" y="2429480"/>
          <a:ext cx="3077642" cy="2094175"/>
        </p:xfrm>
        <a:graphic>
          <a:graphicData uri="http://schemas.openxmlformats.org/drawingml/2006/table">
            <a:tbl>
              <a:tblPr>
                <a:noFill/>
                <a:tableStyleId>{8628B589-4659-4227-9C68-565DD4A46BFE}</a:tableStyleId>
              </a:tblPr>
              <a:tblGrid>
                <a:gridCol w="3077642">
                  <a:extLst>
                    <a:ext uri="{9D8B030D-6E8A-4147-A177-3AD203B41FA5}">
                      <a16:colId xmlns:a16="http://schemas.microsoft.com/office/drawing/2014/main" val="20000"/>
                    </a:ext>
                  </a:extLst>
                </a:gridCol>
              </a:tblGrid>
              <a:tr h="416800">
                <a:tc>
                  <a:txBody>
                    <a:bodyPr/>
                    <a:lstStyle/>
                    <a:p>
                      <a:pPr marL="0" lvl="0" indent="0"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algn="ctr"/>
                      <a:r>
                        <a:rPr lang="en-US" b="1" dirty="0">
                          <a:solidFill>
                            <a:srgbClr val="292929"/>
                          </a:solidFill>
                          <a:effectLst/>
                        </a:rPr>
                        <a:t>page_name</a:t>
                      </a:r>
                    </a:p>
                  </a:txBody>
                  <a:tcPr anchor="ctr"/>
                </a:tc>
                <a:extLst>
                  <a:ext uri="{0D108BD9-81ED-4DB2-BD59-A6C34878D82A}">
                    <a16:rowId xmlns:a16="http://schemas.microsoft.com/office/drawing/2014/main" val="10001"/>
                  </a:ext>
                </a:extLst>
              </a:tr>
              <a:tr h="335475">
                <a:tc>
                  <a:txBody>
                    <a:bodyPr/>
                    <a:lstStyle/>
                    <a:p>
                      <a:pPr algn="ctr"/>
                      <a:r>
                        <a:rPr lang="en-US" dirty="0">
                          <a:solidFill>
                            <a:srgbClr val="525252"/>
                          </a:solidFill>
                          <a:effectLst/>
                        </a:rPr>
                        <a:t>1 - landing_page</a:t>
                      </a:r>
                    </a:p>
                  </a:txBody>
                  <a:tcPr anchor="ctr"/>
                </a:tc>
                <a:extLst>
                  <a:ext uri="{0D108BD9-81ED-4DB2-BD59-A6C34878D82A}">
                    <a16:rowId xmlns:a16="http://schemas.microsoft.com/office/drawing/2014/main" val="2743164470"/>
                  </a:ext>
                </a:extLst>
              </a:tr>
              <a:tr h="335475">
                <a:tc>
                  <a:txBody>
                    <a:bodyPr/>
                    <a:lstStyle/>
                    <a:p>
                      <a:pPr algn="ctr"/>
                      <a:r>
                        <a:rPr lang="en-US" dirty="0">
                          <a:solidFill>
                            <a:srgbClr val="525252"/>
                          </a:solidFill>
                          <a:effectLst/>
                        </a:rPr>
                        <a:t>2 - shopping_cart</a:t>
                      </a:r>
                    </a:p>
                  </a:txBody>
                  <a:tcPr anchor="ctr"/>
                </a:tc>
                <a:extLst>
                  <a:ext uri="{0D108BD9-81ED-4DB2-BD59-A6C34878D82A}">
                    <a16:rowId xmlns:a16="http://schemas.microsoft.com/office/drawing/2014/main" val="10002"/>
                  </a:ext>
                </a:extLst>
              </a:tr>
              <a:tr h="335475">
                <a:tc>
                  <a:txBody>
                    <a:bodyPr/>
                    <a:lstStyle/>
                    <a:p>
                      <a:pPr algn="ctr"/>
                      <a:r>
                        <a:rPr lang="en-US" dirty="0">
                          <a:solidFill>
                            <a:srgbClr val="525252"/>
                          </a:solidFill>
                          <a:effectLst/>
                        </a:rPr>
                        <a:t>3 - checkout</a:t>
                      </a:r>
                    </a:p>
                  </a:txBody>
                  <a:tcPr anchor="ctr"/>
                </a:tc>
                <a:extLst>
                  <a:ext uri="{0D108BD9-81ED-4DB2-BD59-A6C34878D82A}">
                    <a16:rowId xmlns:a16="http://schemas.microsoft.com/office/drawing/2014/main" val="10003"/>
                  </a:ext>
                </a:extLst>
              </a:tr>
              <a:tr h="335475">
                <a:tc>
                  <a:txBody>
                    <a:bodyPr/>
                    <a:lstStyle/>
                    <a:p>
                      <a:pPr algn="ctr"/>
                      <a:r>
                        <a:rPr lang="en-US" dirty="0">
                          <a:solidFill>
                            <a:srgbClr val="525252"/>
                          </a:solidFill>
                          <a:effectLst/>
                        </a:rPr>
                        <a:t>4 - purchase</a:t>
                      </a:r>
                    </a:p>
                  </a:txBody>
                  <a:tcPr anchor="ctr"/>
                </a:tc>
                <a:extLst>
                  <a:ext uri="{0D108BD9-81ED-4DB2-BD59-A6C34878D82A}">
                    <a16:rowId xmlns:a16="http://schemas.microsoft.com/office/drawing/2014/main" val="10004"/>
                  </a:ext>
                </a:extLst>
              </a:tr>
            </a:tbl>
          </a:graphicData>
        </a:graphic>
      </p:graphicFrame>
      <p:sp>
        <p:nvSpPr>
          <p:cNvPr id="7" name="Shape 315">
            <a:extLst>
              <a:ext uri="{FF2B5EF4-FFF2-40B4-BE49-F238E27FC236}">
                <a16:creationId xmlns:a16="http://schemas.microsoft.com/office/drawing/2014/main" id="{445B6726-ACCD-4E96-AD24-B60F41B31EB1}"/>
              </a:ext>
            </a:extLst>
          </p:cNvPr>
          <p:cNvSpPr txBox="1"/>
          <p:nvPr/>
        </p:nvSpPr>
        <p:spPr>
          <a:xfrm>
            <a:off x="311700" y="-162366"/>
            <a:ext cx="8520600" cy="837600"/>
          </a:xfrm>
          <a:prstGeom prst="rect">
            <a:avLst/>
          </a:prstGeom>
          <a:noFill/>
          <a:ln>
            <a:noFill/>
          </a:ln>
        </p:spPr>
        <p:txBody>
          <a:bodyPr spcFirstLastPara="1" wrap="square" lIns="91425" tIns="91425" rIns="91425" bIns="91425" anchor="b" anchorCtr="0">
            <a:noAutofit/>
          </a:bodyPr>
          <a:lstStyle/>
          <a:p>
            <a:r>
              <a:rPr lang="en" sz="1600" b="1" dirty="0">
                <a:solidFill>
                  <a:srgbClr val="295269"/>
                </a:solidFill>
                <a:latin typeface="Roboto"/>
                <a:ea typeface="Roboto"/>
                <a:sym typeface="Roboto"/>
              </a:rPr>
              <a:t>1.2 </a:t>
            </a:r>
            <a:r>
              <a:rPr lang="en-US" sz="1600" b="1" dirty="0">
                <a:solidFill>
                  <a:srgbClr val="295269"/>
                </a:solidFill>
                <a:latin typeface="Roboto"/>
                <a:ea typeface="Roboto"/>
              </a:rPr>
              <a:t>What pages are on their website? </a:t>
            </a:r>
            <a:endParaRPr sz="1600" b="1" dirty="0">
              <a:solidFill>
                <a:srgbClr val="295269"/>
              </a:solidFill>
              <a:latin typeface="Roboto"/>
              <a:ea typeface="Roboto"/>
              <a:sym typeface="Roboto"/>
            </a:endParaRPr>
          </a:p>
        </p:txBody>
      </p:sp>
    </p:spTree>
    <p:extLst>
      <p:ext uri="{BB962C8B-B14F-4D97-AF65-F5344CB8AC3E}">
        <p14:creationId xmlns:p14="http://schemas.microsoft.com/office/powerpoint/2010/main" val="2579707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5179100" y="839099"/>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SQL QUERY:</a:t>
            </a: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WITH first_touch AS (</a:t>
            </a:r>
          </a:p>
          <a:p>
            <a:pPr lvl="0">
              <a:buClr>
                <a:schemeClr val="dk1"/>
              </a:buClr>
              <a:buSzPts val="1100"/>
            </a:pPr>
            <a:r>
              <a:rPr lang="en-US" sz="900" dirty="0">
                <a:latin typeface="Courier New"/>
                <a:ea typeface="Courier New"/>
                <a:cs typeface="Courier New"/>
                <a:sym typeface="Courier New"/>
              </a:rPr>
              <a:t>    SELECT user_id,</a:t>
            </a:r>
          </a:p>
          <a:p>
            <a:pPr lvl="0">
              <a:buClr>
                <a:schemeClr val="dk1"/>
              </a:buClr>
              <a:buSzPts val="1100"/>
            </a:pPr>
            <a:r>
              <a:rPr lang="en-US" sz="900" dirty="0">
                <a:latin typeface="Courier New"/>
                <a:ea typeface="Courier New"/>
                <a:cs typeface="Courier New"/>
                <a:sym typeface="Courier New"/>
              </a:rPr>
              <a:t>        MIN(timestamp) as first_touch_at</a:t>
            </a:r>
          </a:p>
          <a:p>
            <a:pPr lvl="0">
              <a:buClr>
                <a:schemeClr val="dk1"/>
              </a:buClr>
              <a:buSzPts val="1100"/>
            </a:pPr>
            <a:r>
              <a:rPr lang="en-US" sz="900" dirty="0">
                <a:latin typeface="Courier New"/>
                <a:ea typeface="Courier New"/>
                <a:cs typeface="Courier New"/>
                <a:sym typeface="Courier New"/>
              </a:rPr>
              <a:t>    FROM page_visits</a:t>
            </a:r>
          </a:p>
          <a:p>
            <a:pPr lvl="0">
              <a:buClr>
                <a:schemeClr val="dk1"/>
              </a:buClr>
              <a:buSzPts val="1100"/>
            </a:pPr>
            <a:r>
              <a:rPr lang="en-US" sz="900" dirty="0">
                <a:latin typeface="Courier New"/>
                <a:ea typeface="Courier New"/>
                <a:cs typeface="Courier New"/>
                <a:sym typeface="Courier New"/>
              </a:rPr>
              <a:t>    GROUP BY user_id),</a:t>
            </a:r>
          </a:p>
          <a:p>
            <a:pPr lvl="0">
              <a:buClr>
                <a:schemeClr val="dk1"/>
              </a:buClr>
              <a:buSzPts val="1100"/>
            </a:pPr>
            <a:r>
              <a:rPr lang="en-US" sz="900" dirty="0">
                <a:latin typeface="Courier New"/>
                <a:ea typeface="Courier New"/>
                <a:cs typeface="Courier New"/>
                <a:sym typeface="Courier New"/>
              </a:rPr>
              <a:t>  ft_attr AS (</a:t>
            </a:r>
          </a:p>
          <a:p>
            <a:pPr lvl="0">
              <a:buClr>
                <a:schemeClr val="dk1"/>
              </a:buClr>
              <a:buSzPts val="1100"/>
            </a:pPr>
            <a:r>
              <a:rPr lang="en-US" sz="900" dirty="0">
                <a:latin typeface="Courier New"/>
                <a:ea typeface="Courier New"/>
                <a:cs typeface="Courier New"/>
                <a:sym typeface="Courier New"/>
              </a:rPr>
              <a:t>  SELECT ft.user_id,</a:t>
            </a:r>
          </a:p>
          <a:p>
            <a:pPr lvl="0">
              <a:buClr>
                <a:schemeClr val="dk1"/>
              </a:buClr>
              <a:buSzPts val="1100"/>
            </a:pPr>
            <a:r>
              <a:rPr lang="en-US" sz="900" dirty="0">
                <a:latin typeface="Courier New"/>
                <a:ea typeface="Courier New"/>
                <a:cs typeface="Courier New"/>
                <a:sym typeface="Courier New"/>
              </a:rPr>
              <a:t>         ft.first_touch_at,</a:t>
            </a:r>
          </a:p>
          <a:p>
            <a:pPr lvl="0">
              <a:buClr>
                <a:schemeClr val="dk1"/>
              </a:buClr>
              <a:buSzPts val="1100"/>
            </a:pPr>
            <a:r>
              <a:rPr lang="en-US" sz="900" dirty="0">
                <a:latin typeface="Courier New"/>
                <a:ea typeface="Courier New"/>
                <a:cs typeface="Courier New"/>
                <a:sym typeface="Courier New"/>
              </a:rPr>
              <a:t>         pv.utm_source,</a:t>
            </a:r>
          </a:p>
          <a:p>
            <a:pPr lvl="0">
              <a:buClr>
                <a:schemeClr val="dk1"/>
              </a:buClr>
              <a:buSzPts val="1100"/>
            </a:pPr>
            <a:r>
              <a:rPr lang="en-US" sz="900" dirty="0">
                <a:latin typeface="Courier New"/>
                <a:ea typeface="Courier New"/>
                <a:cs typeface="Courier New"/>
                <a:sym typeface="Courier New"/>
              </a:rPr>
              <a:t>         pv.utm_campaign</a:t>
            </a:r>
          </a:p>
          <a:p>
            <a:pPr lvl="0">
              <a:buClr>
                <a:schemeClr val="dk1"/>
              </a:buClr>
              <a:buSzPts val="1100"/>
            </a:pPr>
            <a:r>
              <a:rPr lang="en-US" sz="900" dirty="0">
                <a:latin typeface="Courier New"/>
                <a:ea typeface="Courier New"/>
                <a:cs typeface="Courier New"/>
                <a:sym typeface="Courier New"/>
              </a:rPr>
              <a:t>  FROM first_touch ft</a:t>
            </a:r>
          </a:p>
          <a:p>
            <a:pPr lvl="0">
              <a:buClr>
                <a:schemeClr val="dk1"/>
              </a:buClr>
              <a:buSzPts val="1100"/>
            </a:pPr>
            <a:r>
              <a:rPr lang="en-US" sz="900" dirty="0">
                <a:latin typeface="Courier New"/>
                <a:ea typeface="Courier New"/>
                <a:cs typeface="Courier New"/>
                <a:sym typeface="Courier New"/>
              </a:rPr>
              <a:t>  JOIN page_visits pv</a:t>
            </a:r>
          </a:p>
          <a:p>
            <a:pPr lvl="0">
              <a:buClr>
                <a:schemeClr val="dk1"/>
              </a:buClr>
              <a:buSzPts val="1100"/>
            </a:pPr>
            <a:r>
              <a:rPr lang="en-US" sz="900" dirty="0">
                <a:latin typeface="Courier New"/>
                <a:ea typeface="Courier New"/>
                <a:cs typeface="Courier New"/>
                <a:sym typeface="Courier New"/>
              </a:rPr>
              <a:t>    ON ft.user_id = pv.user_id</a:t>
            </a:r>
          </a:p>
          <a:p>
            <a:pPr lvl="0">
              <a:buClr>
                <a:schemeClr val="dk1"/>
              </a:buClr>
              <a:buSzPts val="1100"/>
            </a:pPr>
            <a:r>
              <a:rPr lang="en-US" sz="900" dirty="0">
                <a:latin typeface="Courier New"/>
                <a:ea typeface="Courier New"/>
                <a:cs typeface="Courier New"/>
                <a:sym typeface="Courier New"/>
              </a:rPr>
              <a:t>    AND ft.first_touch_at = pv.timestamp</a:t>
            </a:r>
          </a:p>
          <a:p>
            <a:pPr lvl="0">
              <a:buClr>
                <a:schemeClr val="dk1"/>
              </a:buClr>
              <a:buSzPts val="1100"/>
            </a:pP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SELECT ft_attr.utm_campaign,</a:t>
            </a:r>
          </a:p>
          <a:p>
            <a:pPr lvl="0">
              <a:buClr>
                <a:schemeClr val="dk1"/>
              </a:buClr>
              <a:buSzPts val="1100"/>
            </a:pPr>
            <a:r>
              <a:rPr lang="en-US" sz="900" dirty="0">
                <a:latin typeface="Courier New"/>
                <a:ea typeface="Courier New"/>
                <a:cs typeface="Courier New"/>
                <a:sym typeface="Courier New"/>
              </a:rPr>
              <a:t>       COUNT(*)</a:t>
            </a:r>
          </a:p>
          <a:p>
            <a:pPr lvl="0">
              <a:buClr>
                <a:schemeClr val="dk1"/>
              </a:buClr>
              <a:buSzPts val="1100"/>
            </a:pPr>
            <a:r>
              <a:rPr lang="en-US" sz="900" dirty="0">
                <a:latin typeface="Courier New"/>
                <a:ea typeface="Courier New"/>
                <a:cs typeface="Courier New"/>
                <a:sym typeface="Courier New"/>
              </a:rPr>
              <a:t>FROM ft_attr</a:t>
            </a: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r>
              <a:rPr lang="en-US" sz="900" dirty="0">
                <a:latin typeface="Courier New"/>
                <a:ea typeface="Courier New"/>
                <a:cs typeface="Courier New"/>
                <a:sym typeface="Courier New"/>
              </a:rPr>
              <a:t>ORDER BY 2 DESC;</a:t>
            </a: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218087" y="839099"/>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Listed below are the number of first-touches that each campaign is responsible for.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‘interview with the cool t shirts founder (source: medium) and getting to know cool tshirst campaigns (source: NY Times) are the highest first-touch generator campaigns in terms of getting people into the door, where as the cool-tishirts search (source: google) is the least impactful first-touch campaign</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2948763119"/>
              </p:ext>
            </p:extLst>
          </p:nvPr>
        </p:nvGraphicFramePr>
        <p:xfrm>
          <a:off x="169139" y="2760513"/>
          <a:ext cx="4920899" cy="1849945"/>
        </p:xfrm>
        <a:graphic>
          <a:graphicData uri="http://schemas.openxmlformats.org/drawingml/2006/table">
            <a:tbl>
              <a:tblPr>
                <a:noFill/>
                <a:tableStyleId>{8628B589-4659-4227-9C68-565DD4A46BFE}</a:tableStyleId>
              </a:tblPr>
              <a:tblGrid>
                <a:gridCol w="2157814">
                  <a:extLst>
                    <a:ext uri="{9D8B030D-6E8A-4147-A177-3AD203B41FA5}">
                      <a16:colId xmlns:a16="http://schemas.microsoft.com/office/drawing/2014/main" val="20000"/>
                    </a:ext>
                  </a:extLst>
                </a:gridCol>
                <a:gridCol w="2763085">
                  <a:extLst>
                    <a:ext uri="{9D8B030D-6E8A-4147-A177-3AD203B41FA5}">
                      <a16:colId xmlns:a16="http://schemas.microsoft.com/office/drawing/2014/main" val="20001"/>
                    </a:ext>
                  </a:extLst>
                </a:gridCol>
              </a:tblGrid>
              <a:tr h="416800">
                <a:tc>
                  <a:txBody>
                    <a:bodyPr/>
                    <a:lstStyle/>
                    <a:p>
                      <a:pPr algn="ctr"/>
                      <a:r>
                        <a:rPr lang="en-US" sz="1050" dirty="0">
                          <a:solidFill>
                            <a:schemeClr val="bg1"/>
                          </a:solidFill>
                          <a:effectLst/>
                        </a:rPr>
                        <a:t>ft_attr.utm_campaign</a:t>
                      </a:r>
                    </a:p>
                  </a:txBody>
                  <a:tcPr marL="91425" marR="91425" marT="91425" marB="91425">
                    <a:solidFill>
                      <a:srgbClr val="204056">
                        <a:alpha val="82490"/>
                      </a:srgbClr>
                    </a:solidFill>
                  </a:tcPr>
                </a:tc>
                <a:tc>
                  <a:txBody>
                    <a:bodyPr/>
                    <a:lstStyle/>
                    <a:p>
                      <a:pPr algn="ctr"/>
                      <a:r>
                        <a:rPr lang="en-US" sz="1050" dirty="0">
                          <a:solidFill>
                            <a:schemeClr val="bg1"/>
                          </a:solidFill>
                          <a:effectLst/>
                        </a:rPr>
                        <a:t>COUNT(*)</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algn="ctr"/>
                      <a:r>
                        <a:rPr lang="en-US" sz="1100" dirty="0">
                          <a:solidFill>
                            <a:srgbClr val="525252"/>
                          </a:solidFill>
                          <a:effectLst/>
                        </a:rPr>
                        <a:t>interview-with-cool-tshirts-founder</a:t>
                      </a:r>
                    </a:p>
                  </a:txBody>
                  <a:tcPr anchor="ctr"/>
                </a:tc>
                <a:tc>
                  <a:txBody>
                    <a:bodyPr/>
                    <a:lstStyle/>
                    <a:p>
                      <a:pPr algn="ctr"/>
                      <a:r>
                        <a:rPr lang="en-US" sz="1100" dirty="0">
                          <a:solidFill>
                            <a:srgbClr val="525252"/>
                          </a:solidFill>
                          <a:effectLst/>
                        </a:rPr>
                        <a:t>622</a:t>
                      </a:r>
                    </a:p>
                  </a:txBody>
                  <a:tcPr anchor="ctr"/>
                </a:tc>
                <a:extLst>
                  <a:ext uri="{0D108BD9-81ED-4DB2-BD59-A6C34878D82A}">
                    <a16:rowId xmlns:a16="http://schemas.microsoft.com/office/drawing/2014/main" val="819909673"/>
                  </a:ext>
                </a:extLst>
              </a:tr>
              <a:tr h="335475">
                <a:tc>
                  <a:txBody>
                    <a:bodyPr/>
                    <a:lstStyle/>
                    <a:p>
                      <a:pPr algn="ctr"/>
                      <a:r>
                        <a:rPr lang="en-US" sz="1100" dirty="0">
                          <a:solidFill>
                            <a:srgbClr val="525252"/>
                          </a:solidFill>
                          <a:effectLst/>
                        </a:rPr>
                        <a:t>getting-to-know-cool-tshirts</a:t>
                      </a:r>
                    </a:p>
                  </a:txBody>
                  <a:tcPr anchor="ctr"/>
                </a:tc>
                <a:tc>
                  <a:txBody>
                    <a:bodyPr/>
                    <a:lstStyle/>
                    <a:p>
                      <a:pPr algn="ctr"/>
                      <a:r>
                        <a:rPr lang="en-US" sz="1100" dirty="0">
                          <a:solidFill>
                            <a:srgbClr val="525252"/>
                          </a:solidFill>
                          <a:effectLst/>
                        </a:rPr>
                        <a:t>612</a:t>
                      </a:r>
                    </a:p>
                  </a:txBody>
                  <a:tcPr anchor="ctr"/>
                </a:tc>
                <a:extLst>
                  <a:ext uri="{0D108BD9-81ED-4DB2-BD59-A6C34878D82A}">
                    <a16:rowId xmlns:a16="http://schemas.microsoft.com/office/drawing/2014/main" val="10002"/>
                  </a:ext>
                </a:extLst>
              </a:tr>
              <a:tr h="335475">
                <a:tc>
                  <a:txBody>
                    <a:bodyPr/>
                    <a:lstStyle/>
                    <a:p>
                      <a:pPr algn="ctr"/>
                      <a:r>
                        <a:rPr lang="en-US" sz="1100" dirty="0">
                          <a:solidFill>
                            <a:srgbClr val="525252"/>
                          </a:solidFill>
                          <a:effectLst/>
                        </a:rPr>
                        <a:t>ten-crazy-cool-tshirts-facts</a:t>
                      </a:r>
                    </a:p>
                  </a:txBody>
                  <a:tcPr anchor="ctr"/>
                </a:tc>
                <a:tc>
                  <a:txBody>
                    <a:bodyPr/>
                    <a:lstStyle/>
                    <a:p>
                      <a:pPr algn="ctr"/>
                      <a:r>
                        <a:rPr lang="en-US" sz="1100" dirty="0">
                          <a:solidFill>
                            <a:srgbClr val="525252"/>
                          </a:solidFill>
                          <a:effectLst/>
                        </a:rPr>
                        <a:t>576</a:t>
                      </a:r>
                    </a:p>
                  </a:txBody>
                  <a:tcPr anchor="ctr"/>
                </a:tc>
                <a:extLst>
                  <a:ext uri="{0D108BD9-81ED-4DB2-BD59-A6C34878D82A}">
                    <a16:rowId xmlns:a16="http://schemas.microsoft.com/office/drawing/2014/main" val="10003"/>
                  </a:ext>
                </a:extLst>
              </a:tr>
              <a:tr h="335475">
                <a:tc>
                  <a:txBody>
                    <a:bodyPr/>
                    <a:lstStyle/>
                    <a:p>
                      <a:pPr algn="ctr"/>
                      <a:r>
                        <a:rPr lang="en-US" sz="1100" dirty="0">
                          <a:solidFill>
                            <a:srgbClr val="525252"/>
                          </a:solidFill>
                          <a:effectLst/>
                        </a:rPr>
                        <a:t>cool-tshirts-search</a:t>
                      </a:r>
                    </a:p>
                  </a:txBody>
                  <a:tcPr anchor="ctr"/>
                </a:tc>
                <a:tc>
                  <a:txBody>
                    <a:bodyPr/>
                    <a:lstStyle/>
                    <a:p>
                      <a:pPr algn="ctr"/>
                      <a:r>
                        <a:rPr lang="en-US" sz="1100" dirty="0">
                          <a:solidFill>
                            <a:srgbClr val="525252"/>
                          </a:solidFill>
                          <a:effectLst/>
                        </a:rPr>
                        <a:t>169</a:t>
                      </a:r>
                    </a:p>
                  </a:txBody>
                  <a:tcPr anchor="ctr"/>
                </a:tc>
                <a:extLst>
                  <a:ext uri="{0D108BD9-81ED-4DB2-BD59-A6C34878D82A}">
                    <a16:rowId xmlns:a16="http://schemas.microsoft.com/office/drawing/2014/main" val="10004"/>
                  </a:ext>
                </a:extLst>
              </a:tr>
            </a:tbl>
          </a:graphicData>
        </a:graphic>
      </p:graphicFrame>
      <p:sp>
        <p:nvSpPr>
          <p:cNvPr id="6" name="Shape 315">
            <a:extLst>
              <a:ext uri="{FF2B5EF4-FFF2-40B4-BE49-F238E27FC236}">
                <a16:creationId xmlns:a16="http://schemas.microsoft.com/office/drawing/2014/main" id="{C30ACB21-04F1-4574-8127-4662E3C66E64}"/>
              </a:ext>
            </a:extLst>
          </p:cNvPr>
          <p:cNvSpPr txBox="1"/>
          <p:nvPr/>
        </p:nvSpPr>
        <p:spPr>
          <a:xfrm>
            <a:off x="311700" y="-162366"/>
            <a:ext cx="8520600" cy="837600"/>
          </a:xfrm>
          <a:prstGeom prst="rect">
            <a:avLst/>
          </a:prstGeom>
          <a:noFill/>
          <a:ln>
            <a:noFill/>
          </a:ln>
        </p:spPr>
        <p:txBody>
          <a:bodyPr spcFirstLastPara="1" wrap="square" lIns="91425" tIns="91425" rIns="91425" bIns="91425" anchor="b" anchorCtr="0">
            <a:noAutofit/>
          </a:bodyPr>
          <a:lstStyle/>
          <a:p>
            <a:r>
              <a:rPr lang="en" sz="1600" b="1" dirty="0">
                <a:solidFill>
                  <a:srgbClr val="295269"/>
                </a:solidFill>
                <a:latin typeface="Roboto"/>
                <a:ea typeface="Roboto"/>
                <a:sym typeface="Roboto"/>
              </a:rPr>
              <a:t>2.1 </a:t>
            </a:r>
            <a:r>
              <a:rPr lang="en-US" sz="1600" b="1" dirty="0">
                <a:solidFill>
                  <a:srgbClr val="295269"/>
                </a:solidFill>
                <a:latin typeface="Roboto"/>
                <a:ea typeface="Roboto"/>
              </a:rPr>
              <a:t>What is the user journey? How many first touches is each campaign responsible for? </a:t>
            </a:r>
            <a:endParaRPr sz="1600" b="1" dirty="0">
              <a:solidFill>
                <a:srgbClr val="295269"/>
              </a:solidFill>
              <a:latin typeface="Roboto"/>
              <a:ea typeface="Roboto"/>
              <a:sym typeface="Roboto"/>
            </a:endParaRPr>
          </a:p>
        </p:txBody>
      </p:sp>
    </p:spTree>
    <p:extLst>
      <p:ext uri="{BB962C8B-B14F-4D97-AF65-F5344CB8AC3E}">
        <p14:creationId xmlns:p14="http://schemas.microsoft.com/office/powerpoint/2010/main" val="4215801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u="sng" dirty="0">
                <a:latin typeface="Courier New"/>
                <a:ea typeface="Courier New"/>
                <a:cs typeface="Courier New"/>
                <a:sym typeface="Courier New"/>
              </a:rPr>
              <a:t>SQL QUERY</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WITH last_touch AS (</a:t>
            </a:r>
          </a:p>
          <a:p>
            <a:pPr lvl="0">
              <a:buClr>
                <a:schemeClr val="dk1"/>
              </a:buClr>
              <a:buSzPts val="1100"/>
            </a:pPr>
            <a:r>
              <a:rPr lang="en-US" sz="900" dirty="0">
                <a:latin typeface="Courier New"/>
                <a:ea typeface="Courier New"/>
                <a:cs typeface="Courier New"/>
                <a:sym typeface="Courier New"/>
              </a:rPr>
              <a:t>SELECT user_id, MAX(timestamp) as last_touch_at</a:t>
            </a:r>
          </a:p>
          <a:p>
            <a:pPr lvl="0">
              <a:buClr>
                <a:schemeClr val="dk1"/>
              </a:buClr>
              <a:buSzPts val="1100"/>
            </a:pPr>
            <a:r>
              <a:rPr lang="en-US" sz="900" dirty="0">
                <a:latin typeface="Courier New"/>
                <a:ea typeface="Courier New"/>
                <a:cs typeface="Courier New"/>
                <a:sym typeface="Courier New"/>
              </a:rPr>
              <a:t>  FROM page_visits</a:t>
            </a:r>
          </a:p>
          <a:p>
            <a:pPr lvl="0">
              <a:buClr>
                <a:schemeClr val="dk1"/>
              </a:buClr>
              <a:buSzPts val="1100"/>
            </a:pPr>
            <a:r>
              <a:rPr lang="en-US" sz="900" dirty="0">
                <a:latin typeface="Courier New"/>
                <a:ea typeface="Courier New"/>
                <a:cs typeface="Courier New"/>
                <a:sym typeface="Courier New"/>
              </a:rPr>
              <a:t>  GROUP BY user_id),</a:t>
            </a:r>
          </a:p>
          <a:p>
            <a:pPr lvl="0">
              <a:buClr>
                <a:schemeClr val="dk1"/>
              </a:buClr>
              <a:buSzPts val="1100"/>
            </a:pPr>
            <a:r>
              <a:rPr lang="en-US" sz="900" dirty="0">
                <a:latin typeface="Courier New"/>
                <a:ea typeface="Courier New"/>
                <a:cs typeface="Courier New"/>
                <a:sym typeface="Courier New"/>
              </a:rPr>
              <a:t>  lt_attr AS (</a:t>
            </a:r>
          </a:p>
          <a:p>
            <a:pPr lvl="0">
              <a:buClr>
                <a:schemeClr val="dk1"/>
              </a:buClr>
              <a:buSzPts val="1100"/>
            </a:pPr>
            <a:r>
              <a:rPr lang="en-US" sz="900" dirty="0">
                <a:latin typeface="Courier New"/>
                <a:ea typeface="Courier New"/>
                <a:cs typeface="Courier New"/>
                <a:sym typeface="Courier New"/>
              </a:rPr>
              <a:t>  SELECT lt.user_id, lt.last_touch_at, pv.utm_source, pv.utm_campaign</a:t>
            </a:r>
          </a:p>
          <a:p>
            <a:pPr lvl="0">
              <a:buClr>
                <a:schemeClr val="dk1"/>
              </a:buClr>
              <a:buSzPts val="1100"/>
            </a:pPr>
            <a:r>
              <a:rPr lang="en-US" sz="900" dirty="0">
                <a:latin typeface="Courier New"/>
                <a:ea typeface="Courier New"/>
                <a:cs typeface="Courier New"/>
                <a:sym typeface="Courier New"/>
              </a:rPr>
              <a:t>    FROM last_touch lt</a:t>
            </a:r>
          </a:p>
          <a:p>
            <a:pPr lvl="0">
              <a:buClr>
                <a:schemeClr val="dk1"/>
              </a:buClr>
              <a:buSzPts val="1100"/>
            </a:pPr>
            <a:r>
              <a:rPr lang="en-US" sz="900" dirty="0">
                <a:latin typeface="Courier New"/>
                <a:ea typeface="Courier New"/>
                <a:cs typeface="Courier New"/>
                <a:sym typeface="Courier New"/>
              </a:rPr>
              <a:t>    JOIN page_visits pv</a:t>
            </a:r>
          </a:p>
          <a:p>
            <a:pPr lvl="0">
              <a:buClr>
                <a:schemeClr val="dk1"/>
              </a:buClr>
              <a:buSzPts val="1100"/>
            </a:pPr>
            <a:r>
              <a:rPr lang="en-US" sz="900" dirty="0">
                <a:latin typeface="Courier New"/>
                <a:ea typeface="Courier New"/>
                <a:cs typeface="Courier New"/>
                <a:sym typeface="Courier New"/>
              </a:rPr>
              <a:t>    ON lt.user_id = pv.user_id</a:t>
            </a:r>
          </a:p>
          <a:p>
            <a:pPr lvl="0">
              <a:buClr>
                <a:schemeClr val="dk1"/>
              </a:buClr>
              <a:buSzPts val="1100"/>
            </a:pPr>
            <a:r>
              <a:rPr lang="en-US" sz="900" dirty="0">
                <a:latin typeface="Courier New"/>
                <a:ea typeface="Courier New"/>
                <a:cs typeface="Courier New"/>
                <a:sym typeface="Courier New"/>
              </a:rPr>
              <a:t>    AND lt.last_touch_at = pv.timestamp)</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SELECT lt_attr.utm_campaign, COUNT(*)</a:t>
            </a:r>
          </a:p>
          <a:p>
            <a:pPr lvl="0">
              <a:buClr>
                <a:schemeClr val="dk1"/>
              </a:buClr>
              <a:buSzPts val="1100"/>
            </a:pPr>
            <a:r>
              <a:rPr lang="en-US" sz="900" dirty="0">
                <a:latin typeface="Courier New"/>
                <a:ea typeface="Courier New"/>
                <a:cs typeface="Courier New"/>
                <a:sym typeface="Courier New"/>
              </a:rPr>
              <a:t>    FROM lt_attr</a:t>
            </a:r>
          </a:p>
          <a:p>
            <a:pPr lvl="0">
              <a:buClr>
                <a:schemeClr val="dk1"/>
              </a:buClr>
              <a:buSzPts val="1100"/>
            </a:pPr>
            <a:r>
              <a:rPr lang="en-US" sz="900" dirty="0">
                <a:latin typeface="Courier New"/>
                <a:ea typeface="Courier New"/>
                <a:cs typeface="Courier New"/>
                <a:sym typeface="Courier New"/>
              </a:rPr>
              <a:t>    GROUP BY 1</a:t>
            </a:r>
          </a:p>
          <a:p>
            <a:pPr lvl="0">
              <a:buClr>
                <a:schemeClr val="dk1"/>
              </a:buClr>
              <a:buSzPts val="1100"/>
            </a:pPr>
            <a:r>
              <a:rPr lang="en-US" sz="900" dirty="0">
                <a:latin typeface="Courier New"/>
                <a:ea typeface="Courier New"/>
                <a:cs typeface="Courier New"/>
                <a:sym typeface="Courier New"/>
              </a:rPr>
              <a:t>    ORDER BY 2 DESC;</a:t>
            </a:r>
            <a:endParaRPr sz="900" dirty="0">
              <a:latin typeface="Courier New"/>
              <a:ea typeface="Courier New"/>
              <a:cs typeface="Courier New"/>
              <a:sym typeface="Courier New"/>
            </a:endParaRPr>
          </a:p>
        </p:txBody>
      </p:sp>
      <p:graphicFrame>
        <p:nvGraphicFramePr>
          <p:cNvPr id="325" name="Shape 325"/>
          <p:cNvGraphicFramePr/>
          <p:nvPr>
            <p:extLst>
              <p:ext uri="{D42A27DB-BD31-4B8C-83A1-F6EECF244321}">
                <p14:modId xmlns:p14="http://schemas.microsoft.com/office/powerpoint/2010/main" val="4214829815"/>
              </p:ext>
            </p:extLst>
          </p:nvPr>
        </p:nvGraphicFramePr>
        <p:xfrm>
          <a:off x="708060" y="2044895"/>
          <a:ext cx="3863939" cy="2892705"/>
        </p:xfrm>
        <a:graphic>
          <a:graphicData uri="http://schemas.openxmlformats.org/drawingml/2006/table">
            <a:tbl>
              <a:tblPr>
                <a:noFill/>
                <a:tableStyleId>{8628B589-4659-4227-9C68-565DD4A46BFE}</a:tableStyleId>
              </a:tblPr>
              <a:tblGrid>
                <a:gridCol w="1694338">
                  <a:extLst>
                    <a:ext uri="{9D8B030D-6E8A-4147-A177-3AD203B41FA5}">
                      <a16:colId xmlns:a16="http://schemas.microsoft.com/office/drawing/2014/main" val="20000"/>
                    </a:ext>
                  </a:extLst>
                </a:gridCol>
                <a:gridCol w="2169601">
                  <a:extLst>
                    <a:ext uri="{9D8B030D-6E8A-4147-A177-3AD203B41FA5}">
                      <a16:colId xmlns:a16="http://schemas.microsoft.com/office/drawing/2014/main" val="20001"/>
                    </a:ext>
                  </a:extLst>
                </a:gridCol>
              </a:tblGrid>
              <a:tr h="317145">
                <a:tc>
                  <a:txBody>
                    <a:bodyPr/>
                    <a:lstStyle/>
                    <a:p>
                      <a:pPr algn="ctr"/>
                      <a:r>
                        <a:rPr lang="en-US" sz="1000" dirty="0">
                          <a:solidFill>
                            <a:schemeClr val="bg1"/>
                          </a:solidFill>
                          <a:effectLst/>
                        </a:rPr>
                        <a:t>lt_attr.utm_campaign</a:t>
                      </a:r>
                    </a:p>
                  </a:txBody>
                  <a:tcPr anchor="ctr">
                    <a:solidFill>
                      <a:srgbClr val="204056">
                        <a:alpha val="82490"/>
                      </a:srgbClr>
                    </a:solidFill>
                  </a:tcPr>
                </a:tc>
                <a:tc>
                  <a:txBody>
                    <a:bodyPr/>
                    <a:lstStyle/>
                    <a:p>
                      <a:pPr algn="ctr"/>
                      <a:r>
                        <a:rPr lang="en-US" sz="1000" dirty="0">
                          <a:solidFill>
                            <a:schemeClr val="bg1"/>
                          </a:solidFill>
                          <a:effectLst/>
                        </a:rPr>
                        <a:t>COUNT(*)</a:t>
                      </a:r>
                    </a:p>
                  </a:txBody>
                  <a:tcPr anchor="ctr">
                    <a:solidFill>
                      <a:srgbClr val="204056">
                        <a:alpha val="82490"/>
                      </a:srgbClr>
                    </a:solidFill>
                  </a:tcPr>
                </a:tc>
                <a:extLst>
                  <a:ext uri="{0D108BD9-81ED-4DB2-BD59-A6C34878D82A}">
                    <a16:rowId xmlns:a16="http://schemas.microsoft.com/office/drawing/2014/main" val="10000"/>
                  </a:ext>
                </a:extLst>
              </a:tr>
              <a:tr h="0">
                <a:tc>
                  <a:txBody>
                    <a:bodyPr/>
                    <a:lstStyle/>
                    <a:p>
                      <a:pPr algn="ctr"/>
                      <a:r>
                        <a:rPr lang="en-US" sz="1100" dirty="0">
                          <a:solidFill>
                            <a:srgbClr val="525252"/>
                          </a:solidFill>
                          <a:effectLst/>
                        </a:rPr>
                        <a:t>weekly-newsletter</a:t>
                      </a:r>
                    </a:p>
                  </a:txBody>
                  <a:tcPr anchor="ctr"/>
                </a:tc>
                <a:tc>
                  <a:txBody>
                    <a:bodyPr/>
                    <a:lstStyle/>
                    <a:p>
                      <a:pPr algn="ctr"/>
                      <a:r>
                        <a:rPr lang="en-US" sz="1100" dirty="0">
                          <a:solidFill>
                            <a:srgbClr val="525252"/>
                          </a:solidFill>
                          <a:effectLst/>
                        </a:rPr>
                        <a:t>447</a:t>
                      </a:r>
                    </a:p>
                  </a:txBody>
                  <a:tcPr anchor="ctr"/>
                </a:tc>
                <a:extLst>
                  <a:ext uri="{0D108BD9-81ED-4DB2-BD59-A6C34878D82A}">
                    <a16:rowId xmlns:a16="http://schemas.microsoft.com/office/drawing/2014/main" val="1461859933"/>
                  </a:ext>
                </a:extLst>
              </a:tr>
              <a:tr h="0">
                <a:tc>
                  <a:txBody>
                    <a:bodyPr/>
                    <a:lstStyle/>
                    <a:p>
                      <a:pPr algn="ctr"/>
                      <a:r>
                        <a:rPr lang="en-US" sz="1100" dirty="0">
                          <a:solidFill>
                            <a:srgbClr val="525252"/>
                          </a:solidFill>
                          <a:effectLst/>
                        </a:rPr>
                        <a:t>retargetting-ad</a:t>
                      </a:r>
                    </a:p>
                  </a:txBody>
                  <a:tcPr anchor="ctr"/>
                </a:tc>
                <a:tc>
                  <a:txBody>
                    <a:bodyPr/>
                    <a:lstStyle/>
                    <a:p>
                      <a:pPr algn="ctr"/>
                      <a:r>
                        <a:rPr lang="en-US" sz="1100" dirty="0">
                          <a:solidFill>
                            <a:srgbClr val="525252"/>
                          </a:solidFill>
                          <a:effectLst/>
                        </a:rPr>
                        <a:t>443</a:t>
                      </a:r>
                    </a:p>
                  </a:txBody>
                  <a:tcPr anchor="ctr"/>
                </a:tc>
                <a:extLst>
                  <a:ext uri="{0D108BD9-81ED-4DB2-BD59-A6C34878D82A}">
                    <a16:rowId xmlns:a16="http://schemas.microsoft.com/office/drawing/2014/main" val="10001"/>
                  </a:ext>
                </a:extLst>
              </a:tr>
              <a:tr h="0">
                <a:tc>
                  <a:txBody>
                    <a:bodyPr/>
                    <a:lstStyle/>
                    <a:p>
                      <a:pPr algn="ctr"/>
                      <a:r>
                        <a:rPr lang="en-US" sz="1100" dirty="0">
                          <a:solidFill>
                            <a:srgbClr val="525252"/>
                          </a:solidFill>
                          <a:effectLst/>
                        </a:rPr>
                        <a:t>retargetting-campaign</a:t>
                      </a:r>
                    </a:p>
                  </a:txBody>
                  <a:tcPr anchor="ctr"/>
                </a:tc>
                <a:tc>
                  <a:txBody>
                    <a:bodyPr/>
                    <a:lstStyle/>
                    <a:p>
                      <a:pPr algn="ctr"/>
                      <a:r>
                        <a:rPr lang="en-US" sz="1100" dirty="0">
                          <a:solidFill>
                            <a:srgbClr val="525252"/>
                          </a:solidFill>
                          <a:effectLst/>
                        </a:rPr>
                        <a:t>245</a:t>
                      </a:r>
                    </a:p>
                  </a:txBody>
                  <a:tcPr anchor="ctr"/>
                </a:tc>
                <a:extLst>
                  <a:ext uri="{0D108BD9-81ED-4DB2-BD59-A6C34878D82A}">
                    <a16:rowId xmlns:a16="http://schemas.microsoft.com/office/drawing/2014/main" val="10002"/>
                  </a:ext>
                </a:extLst>
              </a:tr>
              <a:tr h="0">
                <a:tc>
                  <a:txBody>
                    <a:bodyPr/>
                    <a:lstStyle/>
                    <a:p>
                      <a:pPr algn="ctr"/>
                      <a:r>
                        <a:rPr lang="en-US" sz="1100" dirty="0">
                          <a:solidFill>
                            <a:srgbClr val="525252"/>
                          </a:solidFill>
                          <a:effectLst/>
                        </a:rPr>
                        <a:t>getting-to-know-cool-tshirts</a:t>
                      </a:r>
                    </a:p>
                  </a:txBody>
                  <a:tcPr anchor="ctr"/>
                </a:tc>
                <a:tc>
                  <a:txBody>
                    <a:bodyPr/>
                    <a:lstStyle/>
                    <a:p>
                      <a:pPr algn="ctr"/>
                      <a:r>
                        <a:rPr lang="en-US" sz="1100" dirty="0">
                          <a:solidFill>
                            <a:srgbClr val="525252"/>
                          </a:solidFill>
                          <a:effectLst/>
                        </a:rPr>
                        <a:t>232</a:t>
                      </a:r>
                    </a:p>
                  </a:txBody>
                  <a:tcPr anchor="ctr"/>
                </a:tc>
                <a:extLst>
                  <a:ext uri="{0D108BD9-81ED-4DB2-BD59-A6C34878D82A}">
                    <a16:rowId xmlns:a16="http://schemas.microsoft.com/office/drawing/2014/main" val="1936928807"/>
                  </a:ext>
                </a:extLst>
              </a:tr>
              <a:tr h="0">
                <a:tc>
                  <a:txBody>
                    <a:bodyPr/>
                    <a:lstStyle/>
                    <a:p>
                      <a:pPr algn="ctr"/>
                      <a:r>
                        <a:rPr lang="en-US" sz="1100" dirty="0">
                          <a:solidFill>
                            <a:srgbClr val="525252"/>
                          </a:solidFill>
                          <a:effectLst/>
                        </a:rPr>
                        <a:t>ten-crazy-cool-tshirts-facts</a:t>
                      </a:r>
                    </a:p>
                  </a:txBody>
                  <a:tcPr anchor="ctr"/>
                </a:tc>
                <a:tc>
                  <a:txBody>
                    <a:bodyPr/>
                    <a:lstStyle/>
                    <a:p>
                      <a:pPr algn="ctr"/>
                      <a:r>
                        <a:rPr lang="en-US" sz="1100" dirty="0">
                          <a:solidFill>
                            <a:srgbClr val="525252"/>
                          </a:solidFill>
                          <a:effectLst/>
                        </a:rPr>
                        <a:t>190</a:t>
                      </a:r>
                    </a:p>
                  </a:txBody>
                  <a:tcPr anchor="ctr"/>
                </a:tc>
                <a:extLst>
                  <a:ext uri="{0D108BD9-81ED-4DB2-BD59-A6C34878D82A}">
                    <a16:rowId xmlns:a16="http://schemas.microsoft.com/office/drawing/2014/main" val="4128119979"/>
                  </a:ext>
                </a:extLst>
              </a:tr>
              <a:tr h="0">
                <a:tc>
                  <a:txBody>
                    <a:bodyPr/>
                    <a:lstStyle/>
                    <a:p>
                      <a:pPr algn="ctr"/>
                      <a:r>
                        <a:rPr lang="en-US" sz="1100" dirty="0">
                          <a:solidFill>
                            <a:srgbClr val="525252"/>
                          </a:solidFill>
                          <a:effectLst/>
                        </a:rPr>
                        <a:t>interview-with-cool-tshirts-founder</a:t>
                      </a:r>
                    </a:p>
                  </a:txBody>
                  <a:tcPr anchor="ctr"/>
                </a:tc>
                <a:tc>
                  <a:txBody>
                    <a:bodyPr/>
                    <a:lstStyle/>
                    <a:p>
                      <a:pPr algn="ctr"/>
                      <a:r>
                        <a:rPr lang="en-US" sz="1100" dirty="0">
                          <a:solidFill>
                            <a:srgbClr val="525252"/>
                          </a:solidFill>
                          <a:effectLst/>
                        </a:rPr>
                        <a:t>184</a:t>
                      </a:r>
                    </a:p>
                  </a:txBody>
                  <a:tcPr anchor="ctr"/>
                </a:tc>
                <a:extLst>
                  <a:ext uri="{0D108BD9-81ED-4DB2-BD59-A6C34878D82A}">
                    <a16:rowId xmlns:a16="http://schemas.microsoft.com/office/drawing/2014/main" val="1973510441"/>
                  </a:ext>
                </a:extLst>
              </a:tr>
              <a:tr h="0">
                <a:tc>
                  <a:txBody>
                    <a:bodyPr/>
                    <a:lstStyle/>
                    <a:p>
                      <a:pPr algn="ctr"/>
                      <a:r>
                        <a:rPr lang="en-US" sz="1100" dirty="0">
                          <a:solidFill>
                            <a:srgbClr val="525252"/>
                          </a:solidFill>
                          <a:effectLst/>
                        </a:rPr>
                        <a:t>paid-search</a:t>
                      </a:r>
                    </a:p>
                  </a:txBody>
                  <a:tcPr anchor="ctr"/>
                </a:tc>
                <a:tc>
                  <a:txBody>
                    <a:bodyPr/>
                    <a:lstStyle/>
                    <a:p>
                      <a:pPr algn="ctr"/>
                      <a:r>
                        <a:rPr lang="en-US" sz="1100" dirty="0">
                          <a:solidFill>
                            <a:srgbClr val="525252"/>
                          </a:solidFill>
                          <a:effectLst/>
                        </a:rPr>
                        <a:t>178</a:t>
                      </a:r>
                    </a:p>
                  </a:txBody>
                  <a:tcPr anchor="ctr"/>
                </a:tc>
                <a:extLst>
                  <a:ext uri="{0D108BD9-81ED-4DB2-BD59-A6C34878D82A}">
                    <a16:rowId xmlns:a16="http://schemas.microsoft.com/office/drawing/2014/main" val="3764554882"/>
                  </a:ext>
                </a:extLst>
              </a:tr>
              <a:tr h="0">
                <a:tc>
                  <a:txBody>
                    <a:bodyPr/>
                    <a:lstStyle/>
                    <a:p>
                      <a:pPr algn="ctr"/>
                      <a:r>
                        <a:rPr lang="en-US" sz="1100" dirty="0">
                          <a:solidFill>
                            <a:srgbClr val="525252"/>
                          </a:solidFill>
                          <a:effectLst/>
                        </a:rPr>
                        <a:t>cool-tshirts-search</a:t>
                      </a:r>
                    </a:p>
                  </a:txBody>
                  <a:tcPr anchor="ctr"/>
                </a:tc>
                <a:tc>
                  <a:txBody>
                    <a:bodyPr/>
                    <a:lstStyle/>
                    <a:p>
                      <a:pPr algn="ctr"/>
                      <a:r>
                        <a:rPr lang="en-US" sz="1100" dirty="0">
                          <a:solidFill>
                            <a:srgbClr val="525252"/>
                          </a:solidFill>
                          <a:effectLst/>
                        </a:rPr>
                        <a:t>60</a:t>
                      </a:r>
                    </a:p>
                  </a:txBody>
                  <a:tcPr anchor="ctr"/>
                </a:tc>
                <a:extLst>
                  <a:ext uri="{0D108BD9-81ED-4DB2-BD59-A6C34878D82A}">
                    <a16:rowId xmlns:a16="http://schemas.microsoft.com/office/drawing/2014/main" val="10003"/>
                  </a:ext>
                </a:extLst>
              </a:tr>
            </a:tbl>
          </a:graphicData>
        </a:graphic>
      </p:graphicFrame>
      <p:sp>
        <p:nvSpPr>
          <p:cNvPr id="6" name="Shape 315">
            <a:extLst>
              <a:ext uri="{FF2B5EF4-FFF2-40B4-BE49-F238E27FC236}">
                <a16:creationId xmlns:a16="http://schemas.microsoft.com/office/drawing/2014/main" id="{220BC915-F674-4DB3-A0CF-D6FBBFD9204D}"/>
              </a:ext>
            </a:extLst>
          </p:cNvPr>
          <p:cNvSpPr txBox="1"/>
          <p:nvPr/>
        </p:nvSpPr>
        <p:spPr>
          <a:xfrm>
            <a:off x="311700" y="-162366"/>
            <a:ext cx="8520600" cy="837600"/>
          </a:xfrm>
          <a:prstGeom prst="rect">
            <a:avLst/>
          </a:prstGeom>
          <a:noFill/>
          <a:ln>
            <a:noFill/>
          </a:ln>
        </p:spPr>
        <p:txBody>
          <a:bodyPr spcFirstLastPara="1" wrap="square" lIns="91425" tIns="91425" rIns="91425" bIns="91425" anchor="b" anchorCtr="0">
            <a:noAutofit/>
          </a:bodyPr>
          <a:lstStyle/>
          <a:p>
            <a:r>
              <a:rPr lang="en" sz="1600" b="1" dirty="0">
                <a:solidFill>
                  <a:srgbClr val="295269"/>
                </a:solidFill>
                <a:latin typeface="Roboto"/>
                <a:ea typeface="Roboto"/>
                <a:sym typeface="Roboto"/>
              </a:rPr>
              <a:t>2.2 </a:t>
            </a:r>
            <a:r>
              <a:rPr lang="en-US" sz="1600" b="1" dirty="0">
                <a:solidFill>
                  <a:srgbClr val="295269"/>
                </a:solidFill>
                <a:latin typeface="Roboto"/>
                <a:ea typeface="Roboto"/>
              </a:rPr>
              <a:t>What is the user journey? How many last touches is each campaign responsible for? </a:t>
            </a:r>
            <a:endParaRPr sz="1600" b="1" dirty="0">
              <a:solidFill>
                <a:srgbClr val="295269"/>
              </a:solidFill>
              <a:latin typeface="Roboto"/>
              <a:ea typeface="Roboto"/>
              <a:sym typeface="Roboto"/>
            </a:endParaRPr>
          </a:p>
        </p:txBody>
      </p:sp>
      <p:sp>
        <p:nvSpPr>
          <p:cNvPr id="7" name="Shape 324">
            <a:extLst>
              <a:ext uri="{FF2B5EF4-FFF2-40B4-BE49-F238E27FC236}">
                <a16:creationId xmlns:a16="http://schemas.microsoft.com/office/drawing/2014/main" id="{2461151B-9295-4E6C-A254-400DF3E7F293}"/>
              </a:ext>
            </a:extLst>
          </p:cNvPr>
          <p:cNvSpPr txBox="1"/>
          <p:nvPr/>
        </p:nvSpPr>
        <p:spPr>
          <a:xfrm>
            <a:off x="179580" y="675234"/>
            <a:ext cx="4920900" cy="12065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Listed below are the number of last-touches that each campaign is responsible for.  </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weekly newletter and the retargeting ad appear to be the two most successful last touch campaigns</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extLst>
      <p:ext uri="{BB962C8B-B14F-4D97-AF65-F5344CB8AC3E}">
        <p14:creationId xmlns:p14="http://schemas.microsoft.com/office/powerpoint/2010/main" val="952800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u="sng" dirty="0">
                <a:latin typeface="Courier New"/>
                <a:ea typeface="Courier New"/>
                <a:cs typeface="Courier New"/>
                <a:sym typeface="Courier New"/>
              </a:rPr>
              <a:t>SQL QUERY</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SELECT COUNT(DISTINCT user_id)</a:t>
            </a:r>
          </a:p>
          <a:p>
            <a:pPr lvl="0">
              <a:buClr>
                <a:schemeClr val="dk1"/>
              </a:buClr>
              <a:buSzPts val="1100"/>
            </a:pPr>
            <a:r>
              <a:rPr lang="en-US" sz="900" dirty="0">
                <a:latin typeface="Courier New"/>
                <a:ea typeface="Courier New"/>
                <a:cs typeface="Courier New"/>
                <a:sym typeface="Courier New"/>
              </a:rPr>
              <a:t>  FROM page_visits</a:t>
            </a:r>
          </a:p>
          <a:p>
            <a:pPr lvl="0">
              <a:buClr>
                <a:schemeClr val="dk1"/>
              </a:buClr>
              <a:buSzPts val="1100"/>
            </a:pPr>
            <a:r>
              <a:rPr lang="en-US" sz="900" dirty="0">
                <a:latin typeface="Courier New"/>
                <a:ea typeface="Courier New"/>
                <a:cs typeface="Courier New"/>
                <a:sym typeface="Courier New"/>
              </a:rPr>
              <a:t>  WHERE page_name = '4 - purchase';</a:t>
            </a:r>
            <a:endParaRPr sz="900" dirty="0">
              <a:latin typeface="Courier New"/>
              <a:ea typeface="Courier New"/>
              <a:cs typeface="Courier New"/>
              <a:sym typeface="Courier New"/>
            </a:endParaRPr>
          </a:p>
        </p:txBody>
      </p:sp>
      <p:graphicFrame>
        <p:nvGraphicFramePr>
          <p:cNvPr id="325" name="Shape 325"/>
          <p:cNvGraphicFramePr/>
          <p:nvPr>
            <p:extLst>
              <p:ext uri="{D42A27DB-BD31-4B8C-83A1-F6EECF244321}">
                <p14:modId xmlns:p14="http://schemas.microsoft.com/office/powerpoint/2010/main" val="2445570602"/>
              </p:ext>
            </p:extLst>
          </p:nvPr>
        </p:nvGraphicFramePr>
        <p:xfrm>
          <a:off x="708059" y="2044895"/>
          <a:ext cx="2481297" cy="621945"/>
        </p:xfrm>
        <a:graphic>
          <a:graphicData uri="http://schemas.openxmlformats.org/drawingml/2006/table">
            <a:tbl>
              <a:tblPr>
                <a:noFill/>
                <a:tableStyleId>{8628B589-4659-4227-9C68-565DD4A46BFE}</a:tableStyleId>
              </a:tblPr>
              <a:tblGrid>
                <a:gridCol w="2481297">
                  <a:extLst>
                    <a:ext uri="{9D8B030D-6E8A-4147-A177-3AD203B41FA5}">
                      <a16:colId xmlns:a16="http://schemas.microsoft.com/office/drawing/2014/main" val="20000"/>
                    </a:ext>
                  </a:extLst>
                </a:gridCol>
              </a:tblGrid>
              <a:tr h="317145">
                <a:tc>
                  <a:txBody>
                    <a:bodyPr/>
                    <a:lstStyle/>
                    <a:p>
                      <a:pPr algn="ctr"/>
                      <a:r>
                        <a:rPr lang="en-US" dirty="0">
                          <a:solidFill>
                            <a:schemeClr val="bg1"/>
                          </a:solidFill>
                          <a:effectLst/>
                        </a:rPr>
                        <a:t>COUNT(DISTINCT user_id)</a:t>
                      </a:r>
                    </a:p>
                  </a:txBody>
                  <a:tcPr anchor="ctr">
                    <a:solidFill>
                      <a:srgbClr val="204056">
                        <a:alpha val="82490"/>
                      </a:srgbClr>
                    </a:solidFill>
                  </a:tcPr>
                </a:tc>
                <a:extLst>
                  <a:ext uri="{0D108BD9-81ED-4DB2-BD59-A6C34878D82A}">
                    <a16:rowId xmlns:a16="http://schemas.microsoft.com/office/drawing/2014/main" val="10000"/>
                  </a:ext>
                </a:extLst>
              </a:tr>
              <a:tr h="0">
                <a:tc>
                  <a:txBody>
                    <a:bodyPr/>
                    <a:lstStyle/>
                    <a:p>
                      <a:pPr algn="ctr"/>
                      <a:r>
                        <a:rPr lang="en-US" dirty="0">
                          <a:solidFill>
                            <a:srgbClr val="525252"/>
                          </a:solidFill>
                          <a:effectLst/>
                        </a:rPr>
                        <a:t>361</a:t>
                      </a:r>
                    </a:p>
                  </a:txBody>
                  <a:tcPr anchor="ctr"/>
                </a:tc>
                <a:extLst>
                  <a:ext uri="{0D108BD9-81ED-4DB2-BD59-A6C34878D82A}">
                    <a16:rowId xmlns:a16="http://schemas.microsoft.com/office/drawing/2014/main" val="1461859933"/>
                  </a:ext>
                </a:extLst>
              </a:tr>
            </a:tbl>
          </a:graphicData>
        </a:graphic>
      </p:graphicFrame>
      <p:sp>
        <p:nvSpPr>
          <p:cNvPr id="6" name="Shape 315">
            <a:extLst>
              <a:ext uri="{FF2B5EF4-FFF2-40B4-BE49-F238E27FC236}">
                <a16:creationId xmlns:a16="http://schemas.microsoft.com/office/drawing/2014/main" id="{220BC915-F674-4DB3-A0CF-D6FBBFD9204D}"/>
              </a:ext>
            </a:extLst>
          </p:cNvPr>
          <p:cNvSpPr txBox="1"/>
          <p:nvPr/>
        </p:nvSpPr>
        <p:spPr>
          <a:xfrm>
            <a:off x="311700" y="-162366"/>
            <a:ext cx="8520600" cy="837600"/>
          </a:xfrm>
          <a:prstGeom prst="rect">
            <a:avLst/>
          </a:prstGeom>
          <a:noFill/>
          <a:ln>
            <a:noFill/>
          </a:ln>
        </p:spPr>
        <p:txBody>
          <a:bodyPr spcFirstLastPara="1" wrap="square" lIns="91425" tIns="91425" rIns="91425" bIns="91425" anchor="b" anchorCtr="0">
            <a:noAutofit/>
          </a:bodyPr>
          <a:lstStyle/>
          <a:p>
            <a:r>
              <a:rPr lang="en" sz="1600" b="1" dirty="0">
                <a:solidFill>
                  <a:srgbClr val="295269"/>
                </a:solidFill>
                <a:latin typeface="Roboto"/>
                <a:ea typeface="Roboto"/>
                <a:sym typeface="Roboto"/>
              </a:rPr>
              <a:t>2.3 </a:t>
            </a:r>
            <a:r>
              <a:rPr lang="en-US" sz="1600" b="1" dirty="0">
                <a:solidFill>
                  <a:srgbClr val="295269"/>
                </a:solidFill>
                <a:latin typeface="Roboto"/>
                <a:ea typeface="Roboto"/>
              </a:rPr>
              <a:t>What is the user journey? How many visitors make a purchase? </a:t>
            </a:r>
            <a:endParaRPr sz="1600" b="1" dirty="0">
              <a:solidFill>
                <a:srgbClr val="295269"/>
              </a:solidFill>
              <a:latin typeface="Roboto"/>
              <a:ea typeface="Roboto"/>
              <a:sym typeface="Roboto"/>
            </a:endParaRPr>
          </a:p>
        </p:txBody>
      </p:sp>
      <p:sp>
        <p:nvSpPr>
          <p:cNvPr id="7" name="Shape 324">
            <a:extLst>
              <a:ext uri="{FF2B5EF4-FFF2-40B4-BE49-F238E27FC236}">
                <a16:creationId xmlns:a16="http://schemas.microsoft.com/office/drawing/2014/main" id="{2461151B-9295-4E6C-A254-400DF3E7F293}"/>
              </a:ext>
            </a:extLst>
          </p:cNvPr>
          <p:cNvSpPr txBox="1"/>
          <p:nvPr/>
        </p:nvSpPr>
        <p:spPr>
          <a:xfrm>
            <a:off x="179580" y="675234"/>
            <a:ext cx="4920900" cy="12065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There are 361 visitors who make a purchase</a:t>
            </a:r>
          </a:p>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This can be found by querying the number of distinct users who visited the page name ‘4-purchase’</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extLst>
      <p:ext uri="{BB962C8B-B14F-4D97-AF65-F5344CB8AC3E}">
        <p14:creationId xmlns:p14="http://schemas.microsoft.com/office/powerpoint/2010/main" val="300357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u="sng" dirty="0">
                <a:latin typeface="Courier New"/>
                <a:ea typeface="Courier New"/>
                <a:cs typeface="Courier New"/>
                <a:sym typeface="Courier New"/>
              </a:rPr>
              <a:t>SQL QUERY</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WITH last_touch AS (</a:t>
            </a:r>
          </a:p>
          <a:p>
            <a:pPr lvl="0">
              <a:buClr>
                <a:schemeClr val="dk1"/>
              </a:buClr>
              <a:buSzPts val="1100"/>
            </a:pPr>
            <a:r>
              <a:rPr lang="en-US" sz="900" dirty="0">
                <a:latin typeface="Courier New"/>
                <a:ea typeface="Courier New"/>
                <a:cs typeface="Courier New"/>
                <a:sym typeface="Courier New"/>
              </a:rPr>
              <a:t>SELECT user_id, MAX(timestamp) as last_touch_at</a:t>
            </a:r>
          </a:p>
          <a:p>
            <a:pPr lvl="0">
              <a:buClr>
                <a:schemeClr val="dk1"/>
              </a:buClr>
              <a:buSzPts val="1100"/>
            </a:pPr>
            <a:r>
              <a:rPr lang="en-US" sz="900" dirty="0">
                <a:latin typeface="Courier New"/>
                <a:ea typeface="Courier New"/>
                <a:cs typeface="Courier New"/>
                <a:sym typeface="Courier New"/>
              </a:rPr>
              <a:t>  FROM page_visits</a:t>
            </a:r>
          </a:p>
          <a:p>
            <a:pPr lvl="0">
              <a:buClr>
                <a:schemeClr val="dk1"/>
              </a:buClr>
              <a:buSzPts val="1100"/>
            </a:pPr>
            <a:r>
              <a:rPr lang="en-US" sz="900" dirty="0">
                <a:latin typeface="Courier New"/>
                <a:ea typeface="Courier New"/>
                <a:cs typeface="Courier New"/>
                <a:sym typeface="Courier New"/>
              </a:rPr>
              <a:t>      WHERE page_name = '4 - purchase'</a:t>
            </a:r>
          </a:p>
          <a:p>
            <a:pPr lvl="0">
              <a:buClr>
                <a:schemeClr val="dk1"/>
              </a:buClr>
              <a:buSzPts val="1100"/>
            </a:pPr>
            <a:r>
              <a:rPr lang="en-US" sz="900" dirty="0">
                <a:latin typeface="Courier New"/>
                <a:ea typeface="Courier New"/>
                <a:cs typeface="Courier New"/>
                <a:sym typeface="Courier New"/>
              </a:rPr>
              <a:t>  GROUP BY user_id),</a:t>
            </a:r>
          </a:p>
          <a:p>
            <a:pPr lvl="0">
              <a:buClr>
                <a:schemeClr val="dk1"/>
              </a:buClr>
              <a:buSzPts val="1100"/>
            </a:pPr>
            <a:r>
              <a:rPr lang="en-US" sz="900" dirty="0">
                <a:latin typeface="Courier New"/>
                <a:ea typeface="Courier New"/>
                <a:cs typeface="Courier New"/>
                <a:sym typeface="Courier New"/>
              </a:rPr>
              <a:t>  lt_attr AS (</a:t>
            </a:r>
          </a:p>
          <a:p>
            <a:pPr lvl="0">
              <a:buClr>
                <a:schemeClr val="dk1"/>
              </a:buClr>
              <a:buSzPts val="1100"/>
            </a:pPr>
            <a:r>
              <a:rPr lang="en-US" sz="900" dirty="0">
                <a:latin typeface="Courier New"/>
                <a:ea typeface="Courier New"/>
                <a:cs typeface="Courier New"/>
                <a:sym typeface="Courier New"/>
              </a:rPr>
              <a:t>  SELECT lt.user_id, lt.last_touch_at, pv.utm_source, pv.utm_campaign</a:t>
            </a:r>
          </a:p>
          <a:p>
            <a:pPr lvl="0">
              <a:buClr>
                <a:schemeClr val="dk1"/>
              </a:buClr>
              <a:buSzPts val="1100"/>
            </a:pPr>
            <a:r>
              <a:rPr lang="en-US" sz="900" dirty="0">
                <a:latin typeface="Courier New"/>
                <a:ea typeface="Courier New"/>
                <a:cs typeface="Courier New"/>
                <a:sym typeface="Courier New"/>
              </a:rPr>
              <a:t>    FROM last_touch lt</a:t>
            </a:r>
          </a:p>
          <a:p>
            <a:pPr lvl="0">
              <a:buClr>
                <a:schemeClr val="dk1"/>
              </a:buClr>
              <a:buSzPts val="1100"/>
            </a:pPr>
            <a:r>
              <a:rPr lang="en-US" sz="900" dirty="0">
                <a:latin typeface="Courier New"/>
                <a:ea typeface="Courier New"/>
                <a:cs typeface="Courier New"/>
                <a:sym typeface="Courier New"/>
              </a:rPr>
              <a:t>    JOIN page_visits pv</a:t>
            </a:r>
          </a:p>
          <a:p>
            <a:pPr lvl="0">
              <a:buClr>
                <a:schemeClr val="dk1"/>
              </a:buClr>
              <a:buSzPts val="1100"/>
            </a:pPr>
            <a:r>
              <a:rPr lang="en-US" sz="900" dirty="0">
                <a:latin typeface="Courier New"/>
                <a:ea typeface="Courier New"/>
                <a:cs typeface="Courier New"/>
                <a:sym typeface="Courier New"/>
              </a:rPr>
              <a:t>    ON lt.user_id = pv.user_id</a:t>
            </a:r>
          </a:p>
          <a:p>
            <a:pPr lvl="0">
              <a:buClr>
                <a:schemeClr val="dk1"/>
              </a:buClr>
              <a:buSzPts val="1100"/>
            </a:pPr>
            <a:r>
              <a:rPr lang="en-US" sz="900" dirty="0">
                <a:latin typeface="Courier New"/>
                <a:ea typeface="Courier New"/>
                <a:cs typeface="Courier New"/>
                <a:sym typeface="Courier New"/>
              </a:rPr>
              <a:t>    AND lt.last_touch_at = pv.timestamp)</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SELECT lt_attr.utm_campaign, COUNT(*)</a:t>
            </a:r>
          </a:p>
          <a:p>
            <a:pPr lvl="0">
              <a:buClr>
                <a:schemeClr val="dk1"/>
              </a:buClr>
              <a:buSzPts val="1100"/>
            </a:pPr>
            <a:r>
              <a:rPr lang="en-US" sz="900" dirty="0">
                <a:latin typeface="Courier New"/>
                <a:ea typeface="Courier New"/>
                <a:cs typeface="Courier New"/>
                <a:sym typeface="Courier New"/>
              </a:rPr>
              <a:t>    FROM lt_attr</a:t>
            </a:r>
          </a:p>
          <a:p>
            <a:pPr lvl="0">
              <a:buClr>
                <a:schemeClr val="dk1"/>
              </a:buClr>
              <a:buSzPts val="1100"/>
            </a:pPr>
            <a:r>
              <a:rPr lang="en-US" sz="900" dirty="0">
                <a:latin typeface="Courier New"/>
                <a:ea typeface="Courier New"/>
                <a:cs typeface="Courier New"/>
                <a:sym typeface="Courier New"/>
              </a:rPr>
              <a:t>    GROUP BY 1</a:t>
            </a:r>
          </a:p>
          <a:p>
            <a:pPr lvl="0">
              <a:buClr>
                <a:schemeClr val="dk1"/>
              </a:buClr>
              <a:buSzPts val="1100"/>
            </a:pPr>
            <a:r>
              <a:rPr lang="en-US" sz="900" dirty="0">
                <a:latin typeface="Courier New"/>
                <a:ea typeface="Courier New"/>
                <a:cs typeface="Courier New"/>
                <a:sym typeface="Courier New"/>
              </a:rPr>
              <a:t>    ORDER BY 2 DESC;</a:t>
            </a:r>
            <a:endParaRPr sz="900" dirty="0">
              <a:latin typeface="Courier New"/>
              <a:ea typeface="Courier New"/>
              <a:cs typeface="Courier New"/>
              <a:sym typeface="Courier New"/>
            </a:endParaRPr>
          </a:p>
        </p:txBody>
      </p:sp>
      <p:sp>
        <p:nvSpPr>
          <p:cNvPr id="7" name="Shape 324">
            <a:extLst>
              <a:ext uri="{FF2B5EF4-FFF2-40B4-BE49-F238E27FC236}">
                <a16:creationId xmlns:a16="http://schemas.microsoft.com/office/drawing/2014/main" id="{2461151B-9295-4E6C-A254-400DF3E7F293}"/>
              </a:ext>
            </a:extLst>
          </p:cNvPr>
          <p:cNvSpPr txBox="1"/>
          <p:nvPr/>
        </p:nvSpPr>
        <p:spPr>
          <a:xfrm>
            <a:off x="179580" y="675234"/>
            <a:ext cx="4920900" cy="12065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There are 361 visitors who make a purchase</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This can be found by querying the This query is similar to the prior last-touch query, but with an additional WHERE clause</a:t>
            </a:r>
            <a:endParaRPr sz="1200" dirty="0">
              <a:latin typeface="Roboto"/>
              <a:ea typeface="Roboto"/>
              <a:cs typeface="Roboto"/>
              <a:sym typeface="Roboto"/>
            </a:endParaRPr>
          </a:p>
        </p:txBody>
      </p:sp>
      <p:sp>
        <p:nvSpPr>
          <p:cNvPr id="8" name="Shape 315">
            <a:extLst>
              <a:ext uri="{FF2B5EF4-FFF2-40B4-BE49-F238E27FC236}">
                <a16:creationId xmlns:a16="http://schemas.microsoft.com/office/drawing/2014/main" id="{705FF5CD-0F14-42E7-814B-DFBB9903906E}"/>
              </a:ext>
            </a:extLst>
          </p:cNvPr>
          <p:cNvSpPr txBox="1"/>
          <p:nvPr/>
        </p:nvSpPr>
        <p:spPr>
          <a:xfrm>
            <a:off x="311700" y="-162366"/>
            <a:ext cx="8520600" cy="837600"/>
          </a:xfrm>
          <a:prstGeom prst="rect">
            <a:avLst/>
          </a:prstGeom>
          <a:noFill/>
          <a:ln>
            <a:noFill/>
          </a:ln>
        </p:spPr>
        <p:txBody>
          <a:bodyPr spcFirstLastPara="1" wrap="square" lIns="91425" tIns="91425" rIns="91425" bIns="91425" anchor="b" anchorCtr="0">
            <a:noAutofit/>
          </a:bodyPr>
          <a:lstStyle/>
          <a:p>
            <a:r>
              <a:rPr lang="en" sz="1600" b="1" dirty="0">
                <a:solidFill>
                  <a:srgbClr val="295269"/>
                </a:solidFill>
                <a:latin typeface="Roboto"/>
                <a:ea typeface="Roboto"/>
                <a:sym typeface="Roboto"/>
              </a:rPr>
              <a:t>2.4 </a:t>
            </a:r>
            <a:r>
              <a:rPr lang="en-US" sz="1600" b="1" dirty="0">
                <a:solidFill>
                  <a:srgbClr val="295269"/>
                </a:solidFill>
                <a:latin typeface="Roboto"/>
                <a:ea typeface="Roboto"/>
              </a:rPr>
              <a:t>What is the user journey? How many last touches on the purchase page is each campaign responsible for?</a:t>
            </a:r>
          </a:p>
        </p:txBody>
      </p:sp>
      <p:graphicFrame>
        <p:nvGraphicFramePr>
          <p:cNvPr id="9" name="Shape 325">
            <a:extLst>
              <a:ext uri="{FF2B5EF4-FFF2-40B4-BE49-F238E27FC236}">
                <a16:creationId xmlns:a16="http://schemas.microsoft.com/office/drawing/2014/main" id="{5CE773CA-0C73-43D7-BC99-6F4678E1B247}"/>
              </a:ext>
            </a:extLst>
          </p:cNvPr>
          <p:cNvGraphicFramePr/>
          <p:nvPr>
            <p:extLst>
              <p:ext uri="{D42A27DB-BD31-4B8C-83A1-F6EECF244321}">
                <p14:modId xmlns:p14="http://schemas.microsoft.com/office/powerpoint/2010/main" val="1952640742"/>
              </p:ext>
            </p:extLst>
          </p:nvPr>
        </p:nvGraphicFramePr>
        <p:xfrm>
          <a:off x="708060" y="2044895"/>
          <a:ext cx="3863939" cy="2808885"/>
        </p:xfrm>
        <a:graphic>
          <a:graphicData uri="http://schemas.openxmlformats.org/drawingml/2006/table">
            <a:tbl>
              <a:tblPr>
                <a:noFill/>
                <a:tableStyleId>{8628B589-4659-4227-9C68-565DD4A46BFE}</a:tableStyleId>
              </a:tblPr>
              <a:tblGrid>
                <a:gridCol w="1694338">
                  <a:extLst>
                    <a:ext uri="{9D8B030D-6E8A-4147-A177-3AD203B41FA5}">
                      <a16:colId xmlns:a16="http://schemas.microsoft.com/office/drawing/2014/main" val="20000"/>
                    </a:ext>
                  </a:extLst>
                </a:gridCol>
                <a:gridCol w="2169601">
                  <a:extLst>
                    <a:ext uri="{9D8B030D-6E8A-4147-A177-3AD203B41FA5}">
                      <a16:colId xmlns:a16="http://schemas.microsoft.com/office/drawing/2014/main" val="20001"/>
                    </a:ext>
                  </a:extLst>
                </a:gridCol>
              </a:tblGrid>
              <a:tr h="317145">
                <a:tc>
                  <a:txBody>
                    <a:bodyPr/>
                    <a:lstStyle/>
                    <a:p>
                      <a:pPr algn="ctr"/>
                      <a:r>
                        <a:rPr lang="en-US" sz="1000" dirty="0">
                          <a:solidFill>
                            <a:schemeClr val="bg1"/>
                          </a:solidFill>
                          <a:effectLst/>
                        </a:rPr>
                        <a:t>lt_attr.utm_campaign</a:t>
                      </a:r>
                    </a:p>
                  </a:txBody>
                  <a:tcPr anchor="ctr">
                    <a:solidFill>
                      <a:srgbClr val="204056">
                        <a:alpha val="82490"/>
                      </a:srgbClr>
                    </a:solidFill>
                  </a:tcPr>
                </a:tc>
                <a:tc>
                  <a:txBody>
                    <a:bodyPr/>
                    <a:lstStyle/>
                    <a:p>
                      <a:pPr algn="ctr"/>
                      <a:r>
                        <a:rPr lang="en-US" sz="1000" dirty="0">
                          <a:solidFill>
                            <a:schemeClr val="bg1"/>
                          </a:solidFill>
                          <a:effectLst/>
                        </a:rPr>
                        <a:t>COUNT(*)</a:t>
                      </a:r>
                    </a:p>
                  </a:txBody>
                  <a:tcPr anchor="ctr">
                    <a:solidFill>
                      <a:srgbClr val="204056">
                        <a:alpha val="82490"/>
                      </a:srgbClr>
                    </a:solidFill>
                  </a:tcPr>
                </a:tc>
                <a:extLst>
                  <a:ext uri="{0D108BD9-81ED-4DB2-BD59-A6C34878D82A}">
                    <a16:rowId xmlns:a16="http://schemas.microsoft.com/office/drawing/2014/main" val="10000"/>
                  </a:ext>
                </a:extLst>
              </a:tr>
              <a:tr h="0">
                <a:tc>
                  <a:txBody>
                    <a:bodyPr/>
                    <a:lstStyle/>
                    <a:p>
                      <a:pPr algn="ctr"/>
                      <a:r>
                        <a:rPr lang="en-US" sz="1050" dirty="0">
                          <a:solidFill>
                            <a:srgbClr val="525252"/>
                          </a:solidFill>
                          <a:effectLst/>
                        </a:rPr>
                        <a:t>weekly-newsletter</a:t>
                      </a:r>
                    </a:p>
                  </a:txBody>
                  <a:tcPr anchor="ctr"/>
                </a:tc>
                <a:tc>
                  <a:txBody>
                    <a:bodyPr/>
                    <a:lstStyle/>
                    <a:p>
                      <a:pPr algn="ctr"/>
                      <a:r>
                        <a:rPr lang="en-US" sz="1050" dirty="0">
                          <a:solidFill>
                            <a:srgbClr val="525252"/>
                          </a:solidFill>
                          <a:effectLst/>
                        </a:rPr>
                        <a:t>115</a:t>
                      </a:r>
                    </a:p>
                  </a:txBody>
                  <a:tcPr anchor="ctr"/>
                </a:tc>
                <a:extLst>
                  <a:ext uri="{0D108BD9-81ED-4DB2-BD59-A6C34878D82A}">
                    <a16:rowId xmlns:a16="http://schemas.microsoft.com/office/drawing/2014/main" val="1461859933"/>
                  </a:ext>
                </a:extLst>
              </a:tr>
              <a:tr h="0">
                <a:tc>
                  <a:txBody>
                    <a:bodyPr/>
                    <a:lstStyle/>
                    <a:p>
                      <a:pPr algn="ctr"/>
                      <a:r>
                        <a:rPr lang="en-US" sz="1050" dirty="0">
                          <a:solidFill>
                            <a:srgbClr val="525252"/>
                          </a:solidFill>
                          <a:effectLst/>
                        </a:rPr>
                        <a:t>retargetting-ad</a:t>
                      </a:r>
                    </a:p>
                  </a:txBody>
                  <a:tcPr anchor="ctr"/>
                </a:tc>
                <a:tc>
                  <a:txBody>
                    <a:bodyPr/>
                    <a:lstStyle/>
                    <a:p>
                      <a:pPr algn="ctr"/>
                      <a:r>
                        <a:rPr lang="en-US" sz="1050" dirty="0">
                          <a:solidFill>
                            <a:srgbClr val="525252"/>
                          </a:solidFill>
                          <a:effectLst/>
                        </a:rPr>
                        <a:t>113</a:t>
                      </a:r>
                    </a:p>
                  </a:txBody>
                  <a:tcPr anchor="ctr"/>
                </a:tc>
                <a:extLst>
                  <a:ext uri="{0D108BD9-81ED-4DB2-BD59-A6C34878D82A}">
                    <a16:rowId xmlns:a16="http://schemas.microsoft.com/office/drawing/2014/main" val="10001"/>
                  </a:ext>
                </a:extLst>
              </a:tr>
              <a:tr h="0">
                <a:tc>
                  <a:txBody>
                    <a:bodyPr/>
                    <a:lstStyle/>
                    <a:p>
                      <a:pPr algn="ctr"/>
                      <a:r>
                        <a:rPr lang="en-US" sz="1050" dirty="0">
                          <a:solidFill>
                            <a:srgbClr val="525252"/>
                          </a:solidFill>
                          <a:effectLst/>
                        </a:rPr>
                        <a:t>retargetting-campaign</a:t>
                      </a:r>
                    </a:p>
                  </a:txBody>
                  <a:tcPr anchor="ctr"/>
                </a:tc>
                <a:tc>
                  <a:txBody>
                    <a:bodyPr/>
                    <a:lstStyle/>
                    <a:p>
                      <a:pPr algn="ctr"/>
                      <a:r>
                        <a:rPr lang="en-US" sz="1050" dirty="0">
                          <a:solidFill>
                            <a:srgbClr val="525252"/>
                          </a:solidFill>
                          <a:effectLst/>
                        </a:rPr>
                        <a:t>54</a:t>
                      </a:r>
                    </a:p>
                  </a:txBody>
                  <a:tcPr anchor="ctr"/>
                </a:tc>
                <a:extLst>
                  <a:ext uri="{0D108BD9-81ED-4DB2-BD59-A6C34878D82A}">
                    <a16:rowId xmlns:a16="http://schemas.microsoft.com/office/drawing/2014/main" val="10002"/>
                  </a:ext>
                </a:extLst>
              </a:tr>
              <a:tr h="0">
                <a:tc>
                  <a:txBody>
                    <a:bodyPr/>
                    <a:lstStyle/>
                    <a:p>
                      <a:pPr algn="ctr"/>
                      <a:r>
                        <a:rPr lang="en-US" sz="1050" dirty="0">
                          <a:solidFill>
                            <a:srgbClr val="525252"/>
                          </a:solidFill>
                          <a:effectLst/>
                        </a:rPr>
                        <a:t>paid-search</a:t>
                      </a:r>
                    </a:p>
                  </a:txBody>
                  <a:tcPr anchor="ctr"/>
                </a:tc>
                <a:tc>
                  <a:txBody>
                    <a:bodyPr/>
                    <a:lstStyle/>
                    <a:p>
                      <a:pPr algn="ctr"/>
                      <a:r>
                        <a:rPr lang="en-US" sz="1050" dirty="0">
                          <a:solidFill>
                            <a:srgbClr val="525252"/>
                          </a:solidFill>
                          <a:effectLst/>
                        </a:rPr>
                        <a:t>52</a:t>
                      </a:r>
                    </a:p>
                  </a:txBody>
                  <a:tcPr anchor="ctr"/>
                </a:tc>
                <a:extLst>
                  <a:ext uri="{0D108BD9-81ED-4DB2-BD59-A6C34878D82A}">
                    <a16:rowId xmlns:a16="http://schemas.microsoft.com/office/drawing/2014/main" val="1936928807"/>
                  </a:ext>
                </a:extLst>
              </a:tr>
              <a:tr h="0">
                <a:tc>
                  <a:txBody>
                    <a:bodyPr/>
                    <a:lstStyle/>
                    <a:p>
                      <a:pPr algn="ctr"/>
                      <a:r>
                        <a:rPr lang="en-US" sz="1050" dirty="0">
                          <a:solidFill>
                            <a:srgbClr val="525252"/>
                          </a:solidFill>
                          <a:effectLst/>
                        </a:rPr>
                        <a:t>getting-to-know-cool-tshirts</a:t>
                      </a:r>
                    </a:p>
                  </a:txBody>
                  <a:tcPr anchor="ctr"/>
                </a:tc>
                <a:tc>
                  <a:txBody>
                    <a:bodyPr/>
                    <a:lstStyle/>
                    <a:p>
                      <a:pPr algn="ctr"/>
                      <a:r>
                        <a:rPr lang="en-US" sz="1050" dirty="0">
                          <a:solidFill>
                            <a:srgbClr val="525252"/>
                          </a:solidFill>
                          <a:effectLst/>
                        </a:rPr>
                        <a:t>9</a:t>
                      </a:r>
                    </a:p>
                  </a:txBody>
                  <a:tcPr anchor="ctr"/>
                </a:tc>
                <a:extLst>
                  <a:ext uri="{0D108BD9-81ED-4DB2-BD59-A6C34878D82A}">
                    <a16:rowId xmlns:a16="http://schemas.microsoft.com/office/drawing/2014/main" val="4128119979"/>
                  </a:ext>
                </a:extLst>
              </a:tr>
              <a:tr h="0">
                <a:tc>
                  <a:txBody>
                    <a:bodyPr/>
                    <a:lstStyle/>
                    <a:p>
                      <a:pPr algn="ctr"/>
                      <a:r>
                        <a:rPr lang="en-US" sz="1050" dirty="0">
                          <a:solidFill>
                            <a:srgbClr val="525252"/>
                          </a:solidFill>
                          <a:effectLst/>
                        </a:rPr>
                        <a:t>ten-crazy-cool-tshirts-facts</a:t>
                      </a:r>
                    </a:p>
                  </a:txBody>
                  <a:tcPr anchor="ctr"/>
                </a:tc>
                <a:tc>
                  <a:txBody>
                    <a:bodyPr/>
                    <a:lstStyle/>
                    <a:p>
                      <a:pPr algn="ctr"/>
                      <a:r>
                        <a:rPr lang="en-US" sz="1050" dirty="0">
                          <a:solidFill>
                            <a:srgbClr val="525252"/>
                          </a:solidFill>
                          <a:effectLst/>
                        </a:rPr>
                        <a:t>9</a:t>
                      </a:r>
                    </a:p>
                  </a:txBody>
                  <a:tcPr anchor="ctr"/>
                </a:tc>
                <a:extLst>
                  <a:ext uri="{0D108BD9-81ED-4DB2-BD59-A6C34878D82A}">
                    <a16:rowId xmlns:a16="http://schemas.microsoft.com/office/drawing/2014/main" val="1973510441"/>
                  </a:ext>
                </a:extLst>
              </a:tr>
              <a:tr h="0">
                <a:tc>
                  <a:txBody>
                    <a:bodyPr/>
                    <a:lstStyle/>
                    <a:p>
                      <a:pPr algn="ctr"/>
                      <a:r>
                        <a:rPr lang="en-US" sz="1050" dirty="0">
                          <a:solidFill>
                            <a:srgbClr val="525252"/>
                          </a:solidFill>
                          <a:effectLst/>
                        </a:rPr>
                        <a:t>interview-with-cool-tshirts-founder</a:t>
                      </a:r>
                    </a:p>
                  </a:txBody>
                  <a:tcPr anchor="ctr"/>
                </a:tc>
                <a:tc>
                  <a:txBody>
                    <a:bodyPr/>
                    <a:lstStyle/>
                    <a:p>
                      <a:pPr algn="ctr"/>
                      <a:r>
                        <a:rPr lang="en-US" sz="1050" dirty="0">
                          <a:solidFill>
                            <a:srgbClr val="525252"/>
                          </a:solidFill>
                          <a:effectLst/>
                        </a:rPr>
                        <a:t>7</a:t>
                      </a:r>
                    </a:p>
                  </a:txBody>
                  <a:tcPr anchor="ctr"/>
                </a:tc>
                <a:extLst>
                  <a:ext uri="{0D108BD9-81ED-4DB2-BD59-A6C34878D82A}">
                    <a16:rowId xmlns:a16="http://schemas.microsoft.com/office/drawing/2014/main" val="3764554882"/>
                  </a:ext>
                </a:extLst>
              </a:tr>
              <a:tr h="0">
                <a:tc>
                  <a:txBody>
                    <a:bodyPr/>
                    <a:lstStyle/>
                    <a:p>
                      <a:pPr algn="ctr"/>
                      <a:r>
                        <a:rPr lang="en-US" sz="1050" dirty="0">
                          <a:solidFill>
                            <a:srgbClr val="525252"/>
                          </a:solidFill>
                          <a:effectLst/>
                        </a:rPr>
                        <a:t>cool-tshirts-search</a:t>
                      </a:r>
                    </a:p>
                  </a:txBody>
                  <a:tcPr anchor="ctr"/>
                </a:tc>
                <a:tc>
                  <a:txBody>
                    <a:bodyPr/>
                    <a:lstStyle/>
                    <a:p>
                      <a:pPr algn="ctr"/>
                      <a:r>
                        <a:rPr lang="en-US" sz="1050" dirty="0">
                          <a:solidFill>
                            <a:srgbClr val="525252"/>
                          </a:solidFill>
                          <a:effectLst/>
                        </a:rPr>
                        <a:t>2</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9826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7" name="Shape 324">
            <a:extLst>
              <a:ext uri="{FF2B5EF4-FFF2-40B4-BE49-F238E27FC236}">
                <a16:creationId xmlns:a16="http://schemas.microsoft.com/office/drawing/2014/main" id="{2461151B-9295-4E6C-A254-400DF3E7F293}"/>
              </a:ext>
            </a:extLst>
          </p:cNvPr>
          <p:cNvSpPr txBox="1"/>
          <p:nvPr/>
        </p:nvSpPr>
        <p:spPr>
          <a:xfrm>
            <a:off x="179580" y="675234"/>
            <a:ext cx="8787724" cy="12065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The majority of visitors initially discover CoolTshirts website via Medium (an interview with the founder campaign), the NYTimes (</a:t>
            </a:r>
            <a:r>
              <a:rPr lang="en-US" sz="1200" dirty="0">
                <a:solidFill>
                  <a:srgbClr val="525252"/>
                </a:solidFill>
              </a:rPr>
              <a:t>getting-to-know-cool-tshirts Campaign), and Buzzfeed. The paid search on Google results in no initial hits, where as the ‘cool t-shirts search’ on Google while somewhat impactful in terms of getting folks to the site, ranked lowest amongst all first touch campaigns</a:t>
            </a: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r>
              <a:rPr lang="en-US" sz="1200" dirty="0">
                <a:solidFill>
                  <a:srgbClr val="525252"/>
                </a:solidFill>
              </a:rPr>
              <a:t>Email (weekly newsletter campaign) (26% of last touches result in a purchase here), and a retargeting ad provided by Facebook (also 26% of last touches resulted in a purchase here) seem to be most impactful to get visitors drawn back to the website, especially for making a final purchase.  Again Google web searches were the least impactful in terms of getting folks drawn back in to make a final purchase.  </a:t>
            </a: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r>
              <a:rPr lang="en-US" sz="1200" dirty="0">
                <a:solidFill>
                  <a:srgbClr val="525252"/>
                </a:solidFill>
              </a:rPr>
              <a:t>Overall, out of 1979 total last touches, there are 361 that result in a purchase (skewed towards the Email newsletter and Facebook retargeting ad, respectively as described above)</a:t>
            </a: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a:lnSpc>
                <a:spcPct val="115000"/>
              </a:lnSpc>
              <a:buClr>
                <a:schemeClr val="dk1"/>
              </a:buClr>
              <a:buSzPts val="1100"/>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p:txBody>
      </p:sp>
      <p:sp>
        <p:nvSpPr>
          <p:cNvPr id="6" name="Shape 315">
            <a:extLst>
              <a:ext uri="{FF2B5EF4-FFF2-40B4-BE49-F238E27FC236}">
                <a16:creationId xmlns:a16="http://schemas.microsoft.com/office/drawing/2014/main" id="{16E50109-9DAA-49FE-8844-FED79F19C173}"/>
              </a:ext>
            </a:extLst>
          </p:cNvPr>
          <p:cNvSpPr txBox="1"/>
          <p:nvPr/>
        </p:nvSpPr>
        <p:spPr>
          <a:xfrm>
            <a:off x="311700" y="-162366"/>
            <a:ext cx="8520600" cy="837600"/>
          </a:xfrm>
          <a:prstGeom prst="rect">
            <a:avLst/>
          </a:prstGeom>
          <a:noFill/>
          <a:ln>
            <a:noFill/>
          </a:ln>
        </p:spPr>
        <p:txBody>
          <a:bodyPr spcFirstLastPara="1" wrap="square" lIns="91425" tIns="91425" rIns="91425" bIns="91425" anchor="b" anchorCtr="0">
            <a:noAutofit/>
          </a:bodyPr>
          <a:lstStyle/>
          <a:p>
            <a:r>
              <a:rPr lang="en" sz="1600" b="1" dirty="0">
                <a:solidFill>
                  <a:srgbClr val="295269"/>
                </a:solidFill>
                <a:latin typeface="Roboto"/>
                <a:ea typeface="Roboto"/>
                <a:sym typeface="Roboto"/>
              </a:rPr>
              <a:t>2.5 </a:t>
            </a:r>
            <a:r>
              <a:rPr lang="en-US" sz="1600" b="1" dirty="0">
                <a:solidFill>
                  <a:srgbClr val="295269"/>
                </a:solidFill>
                <a:latin typeface="Roboto"/>
                <a:ea typeface="Roboto"/>
              </a:rPr>
              <a:t>What is the user journey? What is the typical user journey?</a:t>
            </a:r>
          </a:p>
        </p:txBody>
      </p:sp>
    </p:spTree>
    <p:extLst>
      <p:ext uri="{BB962C8B-B14F-4D97-AF65-F5344CB8AC3E}">
        <p14:creationId xmlns:p14="http://schemas.microsoft.com/office/powerpoint/2010/main" val="115983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7" name="Shape 324">
            <a:extLst>
              <a:ext uri="{FF2B5EF4-FFF2-40B4-BE49-F238E27FC236}">
                <a16:creationId xmlns:a16="http://schemas.microsoft.com/office/drawing/2014/main" id="{2461151B-9295-4E6C-A254-400DF3E7F293}"/>
              </a:ext>
            </a:extLst>
          </p:cNvPr>
          <p:cNvSpPr txBox="1"/>
          <p:nvPr/>
        </p:nvSpPr>
        <p:spPr>
          <a:xfrm>
            <a:off x="179580" y="675234"/>
            <a:ext cx="8787724" cy="1206575"/>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171450" indent="-171450">
              <a:lnSpc>
                <a:spcPct val="115000"/>
              </a:lnSpc>
              <a:buClr>
                <a:schemeClr val="dk1"/>
              </a:buClr>
              <a:buSzPts val="1100"/>
              <a:buFont typeface="Arial" panose="020B0604020202020204" pitchFamily="34" charset="0"/>
              <a:buChar char="•"/>
            </a:pPr>
            <a:r>
              <a:rPr lang="en-US" sz="1200" dirty="0">
                <a:solidFill>
                  <a:srgbClr val="525252"/>
                </a:solidFill>
              </a:rPr>
              <a:t>If the goal is to increase conversion (i.e., increasing the number of purchasers/last touches), and we feel that there is further opportunity to increase ‘conversion’ over and above 20% it would make sense to invest in the four highlighted campaigns below</a:t>
            </a: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r>
              <a:rPr lang="en-US" sz="1200" dirty="0">
                <a:solidFill>
                  <a:srgbClr val="525252"/>
                </a:solidFill>
              </a:rPr>
              <a:t>I’d potentially pick the interview with the founder campaign as the fifth as an attempt to increase first touches.  While the getting to know cool tshirts and ten crazy cool t-shirts both rank highly on the first touches attribution query, and they appear mid-level in the last touch query, they have poor conversion rates.  These two may be alternative fifth campaigns if we feel for whatever reason that purchase conversions are likely to increase from these two campaigns in the </a:t>
            </a:r>
            <a:r>
              <a:rPr lang="en-US" sz="1200">
                <a:solidFill>
                  <a:srgbClr val="525252"/>
                </a:solidFill>
              </a:rPr>
              <a:t>near future</a:t>
            </a: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a:p>
            <a:pPr marL="171450" indent="-171450">
              <a:lnSpc>
                <a:spcPct val="115000"/>
              </a:lnSpc>
              <a:buClr>
                <a:schemeClr val="dk1"/>
              </a:buClr>
              <a:buSzPts val="1100"/>
              <a:buFont typeface="Arial" panose="020B0604020202020204" pitchFamily="34" charset="0"/>
              <a:buChar char="•"/>
            </a:pPr>
            <a:endParaRPr lang="en-US" sz="1200" dirty="0">
              <a:solidFill>
                <a:srgbClr val="525252"/>
              </a:solidFill>
            </a:endParaRPr>
          </a:p>
        </p:txBody>
      </p:sp>
      <p:sp>
        <p:nvSpPr>
          <p:cNvPr id="6" name="Shape 315">
            <a:extLst>
              <a:ext uri="{FF2B5EF4-FFF2-40B4-BE49-F238E27FC236}">
                <a16:creationId xmlns:a16="http://schemas.microsoft.com/office/drawing/2014/main" id="{16E50109-9DAA-49FE-8844-FED79F19C173}"/>
              </a:ext>
            </a:extLst>
          </p:cNvPr>
          <p:cNvSpPr txBox="1"/>
          <p:nvPr/>
        </p:nvSpPr>
        <p:spPr>
          <a:xfrm>
            <a:off x="311700" y="-162366"/>
            <a:ext cx="8520600" cy="837600"/>
          </a:xfrm>
          <a:prstGeom prst="rect">
            <a:avLst/>
          </a:prstGeom>
          <a:noFill/>
          <a:ln>
            <a:noFill/>
          </a:ln>
        </p:spPr>
        <p:txBody>
          <a:bodyPr spcFirstLastPara="1" wrap="square" lIns="91425" tIns="91425" rIns="91425" bIns="91425" anchor="b" anchorCtr="0">
            <a:noAutofit/>
          </a:bodyPr>
          <a:lstStyle/>
          <a:p>
            <a:r>
              <a:rPr lang="en" sz="1600" b="1" dirty="0">
                <a:solidFill>
                  <a:srgbClr val="295269"/>
                </a:solidFill>
                <a:latin typeface="Roboto"/>
                <a:ea typeface="Roboto"/>
                <a:sym typeface="Roboto"/>
              </a:rPr>
              <a:t>3 </a:t>
            </a:r>
            <a:r>
              <a:rPr lang="en-US" sz="1600" b="1" dirty="0">
                <a:solidFill>
                  <a:srgbClr val="295269"/>
                </a:solidFill>
                <a:latin typeface="Roboto"/>
                <a:ea typeface="Roboto"/>
              </a:rPr>
              <a:t>CoolTShirts can re-invest in 5 campaigns. Which should they pick and why?</a:t>
            </a:r>
          </a:p>
        </p:txBody>
      </p:sp>
      <p:pic>
        <p:nvPicPr>
          <p:cNvPr id="2" name="Picture 1">
            <a:extLst>
              <a:ext uri="{FF2B5EF4-FFF2-40B4-BE49-F238E27FC236}">
                <a16:creationId xmlns:a16="http://schemas.microsoft.com/office/drawing/2014/main" id="{E0C9E14D-00BF-4644-821F-0D5658BBCC73}"/>
              </a:ext>
            </a:extLst>
          </p:cNvPr>
          <p:cNvPicPr>
            <a:picLocks noChangeAspect="1"/>
          </p:cNvPicPr>
          <p:nvPr/>
        </p:nvPicPr>
        <p:blipFill>
          <a:blip r:embed="rId3"/>
          <a:stretch>
            <a:fillRect/>
          </a:stretch>
        </p:blipFill>
        <p:spPr>
          <a:xfrm>
            <a:off x="311700" y="1692912"/>
            <a:ext cx="3410790" cy="1174579"/>
          </a:xfrm>
          <a:prstGeom prst="rect">
            <a:avLst/>
          </a:prstGeom>
        </p:spPr>
      </p:pic>
    </p:spTree>
    <p:extLst>
      <p:ext uri="{BB962C8B-B14F-4D97-AF65-F5344CB8AC3E}">
        <p14:creationId xmlns:p14="http://schemas.microsoft.com/office/powerpoint/2010/main" val="3770369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5248</TotalTime>
  <Words>1314</Words>
  <Application>Microsoft Office PowerPoint</Application>
  <PresentationFormat>On-screen Show (16:9)</PresentationFormat>
  <Paragraphs>187</Paragraphs>
  <Slides>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Roboto Black</vt:lpstr>
      <vt:lpstr>Courier New</vt:lpstr>
      <vt:lpstr>Dosis</vt:lpstr>
      <vt:lpstr>Arial</vt:lpstr>
      <vt:lpstr>Roboto</vt:lpstr>
      <vt:lpstr>Roboto Thin</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Dhruv</dc:creator>
  <cp:lastModifiedBy>Dhruv Vakharia</cp:lastModifiedBy>
  <cp:revision>58</cp:revision>
  <dcterms:modified xsi:type="dcterms:W3CDTF">2019-05-07T17:08:29Z</dcterms:modified>
</cp:coreProperties>
</file>